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12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30" r:id="rId14"/>
    <p:sldId id="33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350"/>
    <a:srgbClr val="FDF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09178-D567-45C6-8C4B-01D3AEF2A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F951A6-9236-451B-ACF1-87610812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DAC08E-540A-4F21-B236-FB0714F0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3DD-38EF-4F1B-8FD9-81CB6389BCF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C5ECF-051E-45A2-854B-E402B73C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E81C59-75D5-42AA-AA2B-05662773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E717-4F4A-47C4-A397-F06F48D65D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6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4AD67-9BB4-42E6-BBAB-FF406B3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279E01-F4FD-4FCF-B7C0-BA31EDE34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8172F-79EC-450C-8EC1-5C8E1720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3DD-38EF-4F1B-8FD9-81CB6389BCF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4E1CC9-B185-475F-8A8F-1E2F6156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5BE11-1569-4A04-A6AC-5CA0A091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E717-4F4A-47C4-A397-F06F48D65D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8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C339BB-A93A-4CCC-8586-644D37D6B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F004C-345A-4B11-9C4D-BBB43DCD1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1F0E75-453E-45FE-AAE2-F2BCA0C8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3DD-38EF-4F1B-8FD9-81CB6389BCF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8F705-10FB-418B-8FA2-ECA54D9C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643D7-D143-4F67-BE4C-89D25BC3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E717-4F4A-47C4-A397-F06F48D65D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2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657D8-70F8-46CF-9E32-5F5B7D70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8EEAF-7B1C-4ACC-92B8-BE5736D7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B9F730-A0FA-4D48-8416-FE46654C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3DD-38EF-4F1B-8FD9-81CB6389BCF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687843-EA35-4902-8187-771AA7C0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102E0D-9516-4FC8-BBF8-42233094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E717-4F4A-47C4-A397-F06F48D65D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1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F07CF-8720-4F04-A37C-4BD01F54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28BD92-C6BA-446A-AEF9-784EF90E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0C6FC-F175-449C-AE46-7562F14C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3DD-38EF-4F1B-8FD9-81CB6389BCF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7C54E9-C636-4D4B-B78A-85E3654D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36898-3D3E-4608-8B1E-62704B34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E717-4F4A-47C4-A397-F06F48D65D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38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30BC0-273F-4F02-A10C-F7C12BAF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7E9B9-11F4-422F-8C82-F9DADE51B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BECE4E-7B8D-4540-8BCC-62C662D54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8A29B5-FE8B-4D5F-A853-A775E285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3DD-38EF-4F1B-8FD9-81CB6389BCF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3BEDD-58D9-4D07-8187-F27BF8F9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157237-6F0C-4AB6-85BD-9F426255F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E717-4F4A-47C4-A397-F06F48D65D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7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564B1-155E-4404-A20B-8013E470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31AD29-FE3A-4838-9342-15A74C3E3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5E8E4A-883D-44E0-9B5D-40AAA2E8B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E81F72-867A-4D40-B0CA-0A5E090DD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FC443D-CDAF-42F6-ACB8-4741A9F5B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E9D053-C0EF-4D32-BBD3-7663580D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3DD-38EF-4F1B-8FD9-81CB6389BCF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F0847E-BD16-43ED-9DC2-54149B93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59E5C4-29E3-428D-BFF9-4B17448B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E717-4F4A-47C4-A397-F06F48D65D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0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69511-0F57-4CAE-AC60-17FF8F20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1A3366-5CDB-4140-8B02-0EBDE2D3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3DD-38EF-4F1B-8FD9-81CB6389BCF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946827-DCF9-4F75-9497-1464F08D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CD9073-D381-464A-BED6-7A5B0ED2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E717-4F4A-47C4-A397-F06F48D65D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4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9F08D9-A1D6-4D3B-95BB-273125D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3DD-38EF-4F1B-8FD9-81CB6389BCF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5424E9-1D4C-4501-A764-F1980F79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F027AF-6FB0-4D8E-B70F-35BA281A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E717-4F4A-47C4-A397-F06F48D65D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1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39F8F-1842-492C-A225-A28C5A28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0900D-AAC5-4B0B-95E4-264F4580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A1FA9-7A35-4404-A369-58A7A71E4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517007-0FA7-4AD1-B212-D0BC75A65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3DD-38EF-4F1B-8FD9-81CB6389BCF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596B22-DC8C-4DDF-877C-D2B8AC77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1E0E9C-300B-4B1E-80D9-AD0E783A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E717-4F4A-47C4-A397-F06F48D65D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4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834FE-3303-46AB-98FE-9E629D5B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927FCF-E001-40EA-AC4F-3E8DAFC78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2553AF-0696-4111-A974-4B0A5E0B7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43EE4-DAE1-407A-86FC-815AC900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3DD-38EF-4F1B-8FD9-81CB6389BCF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7D74D4-C37A-4959-A5AD-32A50A4F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3721BC-7816-47DA-95C1-9C7245DB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E717-4F4A-47C4-A397-F06F48D65D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C484A-FF8D-4476-A749-2EBF928D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9DE4D1-B802-4604-B3FE-5856A0A32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B638C-11A4-4AE4-ACFB-C8A142A57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8D3DD-38EF-4F1B-8FD9-81CB6389BCF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8C5F1-FF16-4F2E-9D7D-6B0733CBF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1B761-EB7C-420F-A9C7-900E483FC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E717-4F4A-47C4-A397-F06F48D65D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SmbMXCKFLG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A2DF9-625D-4092-9798-23ABA19A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6AE5F2-B8F1-428D-AFE7-7B41D35AC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EFA788-5EB8-45D2-93CB-D9D39D97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1A350948-6AB9-4BFD-9897-DB205737B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124732"/>
              </p:ext>
            </p:extLst>
          </p:nvPr>
        </p:nvGraphicFramePr>
        <p:xfrm>
          <a:off x="5158482" y="3233801"/>
          <a:ext cx="4514277" cy="334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696">
                  <a:extLst>
                    <a:ext uri="{9D8B030D-6E8A-4147-A177-3AD203B41FA5}">
                      <a16:colId xmlns:a16="http://schemas.microsoft.com/office/drawing/2014/main" val="299151854"/>
                    </a:ext>
                  </a:extLst>
                </a:gridCol>
                <a:gridCol w="1704562">
                  <a:extLst>
                    <a:ext uri="{9D8B030D-6E8A-4147-A177-3AD203B41FA5}">
                      <a16:colId xmlns:a16="http://schemas.microsoft.com/office/drawing/2014/main" val="4286975647"/>
                    </a:ext>
                  </a:extLst>
                </a:gridCol>
                <a:gridCol w="1713019">
                  <a:extLst>
                    <a:ext uri="{9D8B030D-6E8A-4147-A177-3AD203B41FA5}">
                      <a16:colId xmlns:a16="http://schemas.microsoft.com/office/drawing/2014/main" val="2320943393"/>
                    </a:ext>
                  </a:extLst>
                </a:gridCol>
              </a:tblGrid>
              <a:tr h="6681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347530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11768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828173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668609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624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784930-559D-4C26-8CC7-1D6DF6C927B0}"/>
              </a:ext>
            </a:extLst>
          </p:cNvPr>
          <p:cNvSpPr txBox="1"/>
          <p:nvPr/>
        </p:nvSpPr>
        <p:spPr>
          <a:xfrm>
            <a:off x="327775" y="111050"/>
            <a:ext cx="117743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      Задача 4.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У </a:t>
            </a:r>
            <a:r>
              <a:rPr lang="ru-RU" sz="2000" dirty="0" err="1">
                <a:latin typeface="Comic Sans MS" panose="030F0702030302020204" pitchFamily="66" charset="0"/>
              </a:rPr>
              <a:t>сім’ї</a:t>
            </a:r>
            <a:r>
              <a:rPr lang="ru-RU" sz="2000" dirty="0">
                <a:latin typeface="Comic Sans MS" panose="030F0702030302020204" pitchFamily="66" charset="0"/>
              </a:rPr>
              <a:t>, де </a:t>
            </a:r>
            <a:r>
              <a:rPr lang="ru-RU" sz="2000" dirty="0" err="1">
                <a:latin typeface="Comic Sans MS" panose="030F0702030302020204" pitchFamily="66" charset="0"/>
              </a:rPr>
              <a:t>обоє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батьків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мали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нормальний</a:t>
            </a:r>
            <a:r>
              <a:rPr lang="ru-RU" sz="2000" dirty="0">
                <a:latin typeface="Comic Sans MS" panose="030F0702030302020204" pitchFamily="66" charset="0"/>
              </a:rPr>
              <a:t> слух і в одного з них </a:t>
            </a:r>
            <a:r>
              <a:rPr lang="ru-RU" sz="2000" dirty="0" err="1">
                <a:latin typeface="Comic Sans MS" panose="030F0702030302020204" pitchFamily="66" charset="0"/>
              </a:rPr>
              <a:t>було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пряме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, а в </a:t>
            </a:r>
            <a:r>
              <a:rPr lang="ru-RU" sz="2000" dirty="0" err="1">
                <a:latin typeface="Comic Sans MS" panose="030F0702030302020204" pitchFamily="66" charset="0"/>
              </a:rPr>
              <a:t>іншого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кучеряве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народилися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діти</a:t>
            </a:r>
            <a:r>
              <a:rPr lang="ru-RU" sz="2000" dirty="0">
                <a:latin typeface="Comic Sans MS" panose="030F0702030302020204" pitchFamily="66" charset="0"/>
              </a:rPr>
              <a:t>: глуха з прямим </a:t>
            </a:r>
            <a:r>
              <a:rPr lang="ru-RU" sz="2000" dirty="0" err="1">
                <a:latin typeface="Comic Sans MS" panose="030F0702030302020204" pitchFamily="66" charset="0"/>
              </a:rPr>
              <a:t>волоссям</a:t>
            </a:r>
            <a:r>
              <a:rPr lang="ru-RU" sz="2000" dirty="0">
                <a:latin typeface="Comic Sans MS" panose="030F0702030302020204" pitchFamily="66" charset="0"/>
              </a:rPr>
              <a:t> і кучерява з </a:t>
            </a:r>
            <a:r>
              <a:rPr lang="ru-RU" sz="2000" dirty="0" err="1">
                <a:latin typeface="Comic Sans MS" panose="030F0702030302020204" pitchFamily="66" charset="0"/>
              </a:rPr>
              <a:t>нормальним</a:t>
            </a:r>
            <a:r>
              <a:rPr lang="ru-RU" sz="2000" dirty="0">
                <a:latin typeface="Comic Sans MS" panose="030F0702030302020204" pitchFamily="66" charset="0"/>
              </a:rPr>
              <a:t> слухом. Яка </a:t>
            </a:r>
            <a:r>
              <a:rPr lang="ru-RU" sz="2000" dirty="0" err="1">
                <a:latin typeface="Comic Sans MS" panose="030F0702030302020204" pitchFamily="66" charset="0"/>
              </a:rPr>
              <a:t>вірогідність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народження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глухої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кучерявої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дитини</a:t>
            </a:r>
            <a:r>
              <a:rPr lang="ru-RU" sz="2000" dirty="0">
                <a:latin typeface="Comic Sans MS" panose="030F0702030302020204" pitchFamily="66" charset="0"/>
              </a:rPr>
              <a:t> у </a:t>
            </a:r>
            <a:r>
              <a:rPr lang="ru-RU" sz="2000" dirty="0" err="1">
                <a:latin typeface="Comic Sans MS" panose="030F0702030302020204" pitchFamily="66" charset="0"/>
              </a:rPr>
              <a:t>сім’ї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якщо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відомо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що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нормальний</a:t>
            </a:r>
            <a:r>
              <a:rPr lang="ru-RU" sz="2000" dirty="0">
                <a:latin typeface="Comic Sans MS" panose="030F0702030302020204" pitchFamily="66" charset="0"/>
              </a:rPr>
              <a:t> слух і </a:t>
            </a:r>
            <a:r>
              <a:rPr lang="ru-RU" sz="2000" dirty="0" err="1">
                <a:latin typeface="Comic Sans MS" panose="030F0702030302020204" pitchFamily="66" charset="0"/>
              </a:rPr>
              <a:t>кучеряве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домінантні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ознаки</a:t>
            </a:r>
            <a:r>
              <a:rPr lang="ru-RU" sz="2000" dirty="0"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65E4B-EC32-41D6-988F-901D46F1283B}"/>
              </a:ext>
            </a:extLst>
          </p:cNvPr>
          <p:cNvSpPr txBox="1"/>
          <p:nvPr/>
        </p:nvSpPr>
        <p:spPr>
          <a:xfrm>
            <a:off x="327775" y="2053149"/>
            <a:ext cx="44704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Дано: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нормального слуху,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</a:t>
            </a:r>
            <a:r>
              <a:rPr lang="ru-RU" sz="2000" dirty="0" err="1">
                <a:latin typeface="Comic Sans MS" panose="030F0702030302020204" pitchFamily="66" charset="0"/>
              </a:rPr>
              <a:t>глухоти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 – ген кучерявого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b – ген прямого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АА і </a:t>
            </a:r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нормальний</a:t>
            </a:r>
            <a:r>
              <a:rPr lang="ru-RU" sz="2000" dirty="0">
                <a:latin typeface="Comic Sans MS" panose="030F0702030302020204" pitchFamily="66" charset="0"/>
              </a:rPr>
              <a:t> слух,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глухота,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ВВ і </a:t>
            </a:r>
            <a:r>
              <a:rPr lang="ru-RU" sz="2000" dirty="0" err="1">
                <a:latin typeface="Comic Sans MS" panose="030F0702030302020204" pitchFamily="66" charset="0"/>
              </a:rPr>
              <a:t>Вb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кучеряве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,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bb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пряме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4A9762-F461-4FB0-AA36-9972F96139C5}"/>
              </a:ext>
            </a:extLst>
          </p:cNvPr>
          <p:cNvCxnSpPr/>
          <p:nvPr/>
        </p:nvCxnSpPr>
        <p:spPr>
          <a:xfrm>
            <a:off x="327775" y="5231956"/>
            <a:ext cx="3973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70187E-7C49-4F20-8021-A506FE8B62D5}"/>
              </a:ext>
            </a:extLst>
          </p:cNvPr>
          <p:cNvSpPr txBox="1"/>
          <p:nvPr/>
        </p:nvSpPr>
        <p:spPr>
          <a:xfrm>
            <a:off x="327775" y="5390969"/>
            <a:ext cx="3668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Ймовірність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народження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глухої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кучерявої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дитини</a:t>
            </a:r>
            <a:r>
              <a:rPr lang="ru-RU" sz="2000" dirty="0">
                <a:latin typeface="Comic Sans MS" panose="030F0702030302020204" pitchFamily="66" charset="0"/>
              </a:rPr>
              <a:t> - ?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CF69219-4BC7-43D7-853F-7D946D12729A}"/>
              </a:ext>
            </a:extLst>
          </p:cNvPr>
          <p:cNvCxnSpPr>
            <a:cxnSpLocks/>
          </p:cNvCxnSpPr>
          <p:nvPr/>
        </p:nvCxnSpPr>
        <p:spPr>
          <a:xfrm>
            <a:off x="4528044" y="1810183"/>
            <a:ext cx="0" cy="4764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7CAE29-2DA2-416A-BDA7-AF077B388058}"/>
              </a:ext>
            </a:extLst>
          </p:cNvPr>
          <p:cNvSpPr txBox="1"/>
          <p:nvPr/>
        </p:nvSpPr>
        <p:spPr>
          <a:xfrm>
            <a:off x="7441971" y="1704636"/>
            <a:ext cx="2167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Розв’язання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F10A4E6-C62A-4B35-8772-9243CF55FAFC}"/>
              </a:ext>
            </a:extLst>
          </p:cNvPr>
          <p:cNvGrpSpPr/>
          <p:nvPr/>
        </p:nvGrpSpPr>
        <p:grpSpPr>
          <a:xfrm>
            <a:off x="5148759" y="2071956"/>
            <a:ext cx="3177473" cy="607453"/>
            <a:chOff x="6472753" y="3056285"/>
            <a:chExt cx="3177473" cy="6074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717AB4-2DDB-4CBC-944D-60A8859A197A}"/>
                </a:ext>
              </a:extLst>
            </p:cNvPr>
            <p:cNvSpPr txBox="1"/>
            <p:nvPr/>
          </p:nvSpPr>
          <p:spPr>
            <a:xfrm>
              <a:off x="6472753" y="3056285"/>
              <a:ext cx="3177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      А_</a:t>
              </a:r>
              <a:r>
                <a:rPr lang="en-US" sz="2400" dirty="0">
                  <a:latin typeface="Comic Sans MS" panose="030F0702030302020204" pitchFamily="66" charset="0"/>
                </a:rPr>
                <a:t>bb</a:t>
              </a:r>
              <a:r>
                <a:rPr lang="uk-UA" sz="2400" dirty="0">
                  <a:latin typeface="Comic Sans MS" panose="030F0702030302020204" pitchFamily="66" charset="0"/>
                </a:rPr>
                <a:t>   Х          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591509A-A6C6-4291-801D-5FECD2F23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76" t="10647" r="41804" b="6579"/>
            <a:stretch/>
          </p:blipFill>
          <p:spPr>
            <a:xfrm>
              <a:off x="6907195" y="3117809"/>
              <a:ext cx="367069" cy="545929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89B35E7-C76D-47BC-AACA-0849E20F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5302" y="3089360"/>
              <a:ext cx="398388" cy="40736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12043A-B43A-44AF-AE64-A93EFCC231DD}"/>
              </a:ext>
            </a:extLst>
          </p:cNvPr>
          <p:cNvSpPr txBox="1"/>
          <p:nvPr/>
        </p:nvSpPr>
        <p:spPr>
          <a:xfrm>
            <a:off x="5119513" y="2624308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AB2F31B-CCE8-4549-83EB-D4EC6F895D49}"/>
              </a:ext>
            </a:extLst>
          </p:cNvPr>
          <p:cNvGrpSpPr/>
          <p:nvPr/>
        </p:nvGrpSpPr>
        <p:grpSpPr>
          <a:xfrm>
            <a:off x="4688510" y="3204548"/>
            <a:ext cx="451081" cy="659774"/>
            <a:chOff x="5108788" y="3429000"/>
            <a:chExt cx="451081" cy="659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E0716D-EC95-483D-BA50-90992B031BDB}"/>
                </a:ext>
              </a:extLst>
            </p:cNvPr>
            <p:cNvSpPr txBox="1"/>
            <p:nvPr/>
          </p:nvSpPr>
          <p:spPr>
            <a:xfrm>
              <a:off x="5108788" y="34290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F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B26446-FFA0-496A-9A13-A665BC3EFCF2}"/>
                </a:ext>
              </a:extLst>
            </p:cNvPr>
            <p:cNvSpPr txBox="1"/>
            <p:nvPr/>
          </p:nvSpPr>
          <p:spPr>
            <a:xfrm>
              <a:off x="5237345" y="3627109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1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CECBAF5-FE7B-44DE-B44C-34E13492D4AF}"/>
              </a:ext>
            </a:extLst>
          </p:cNvPr>
          <p:cNvSpPr txBox="1"/>
          <p:nvPr/>
        </p:nvSpPr>
        <p:spPr>
          <a:xfrm>
            <a:off x="7925633" y="6195695"/>
            <a:ext cx="1683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Comic Sans MS" panose="030F0702030302020204" pitchFamily="66" charset="0"/>
              </a:rPr>
              <a:t>Глуха, пряме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uk-UA" sz="1400" dirty="0">
                <a:latin typeface="Comic Sans MS" panose="030F0702030302020204" pitchFamily="66" charset="0"/>
              </a:rPr>
              <a:t>в.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85EF8F-12E8-4476-82CD-3CCE49163E0D}"/>
              </a:ext>
            </a:extLst>
          </p:cNvPr>
          <p:cNvSpPr txBox="1"/>
          <p:nvPr/>
        </p:nvSpPr>
        <p:spPr>
          <a:xfrm>
            <a:off x="6103044" y="4242147"/>
            <a:ext cx="1992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Норм. слух, </a:t>
            </a:r>
            <a:r>
              <a:rPr lang="uk-UA" sz="1400" dirty="0">
                <a:latin typeface="Comic Sans MS" panose="030F0702030302020204" pitchFamily="66" charset="0"/>
              </a:rPr>
              <a:t>кучер.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0E986A-DFF2-453B-BFFC-9CEF7A3A020F}"/>
              </a:ext>
            </a:extLst>
          </p:cNvPr>
          <p:cNvSpPr txBox="1"/>
          <p:nvPr/>
        </p:nvSpPr>
        <p:spPr>
          <a:xfrm>
            <a:off x="8177913" y="2060278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 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704B2F-B867-43A4-A55F-39B4F8F53457}"/>
              </a:ext>
            </a:extLst>
          </p:cNvPr>
          <p:cNvSpPr txBox="1"/>
          <p:nvPr/>
        </p:nvSpPr>
        <p:spPr>
          <a:xfrm>
            <a:off x="7643928" y="2071956"/>
            <a:ext cx="120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А_</a:t>
            </a:r>
            <a:r>
              <a:rPr lang="en-US" sz="2400" dirty="0">
                <a:latin typeface="Comic Sans MS" panose="030F0702030302020204" pitchFamily="66" charset="0"/>
              </a:rPr>
              <a:t>B_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BB5A9-EF05-4421-AFFD-3C8AB34CF983}"/>
              </a:ext>
            </a:extLst>
          </p:cNvPr>
          <p:cNvSpPr txBox="1"/>
          <p:nvPr/>
        </p:nvSpPr>
        <p:spPr>
          <a:xfrm>
            <a:off x="6089615" y="2050052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6789C4-A558-4F38-8B31-CCA9C841D253}"/>
              </a:ext>
            </a:extLst>
          </p:cNvPr>
          <p:cNvSpPr txBox="1"/>
          <p:nvPr/>
        </p:nvSpPr>
        <p:spPr>
          <a:xfrm>
            <a:off x="7882726" y="2030591"/>
            <a:ext cx="3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64E2471-9432-41D0-92F0-0C6587DF9B54}"/>
              </a:ext>
            </a:extLst>
          </p:cNvPr>
          <p:cNvGrpSpPr/>
          <p:nvPr/>
        </p:nvGrpSpPr>
        <p:grpSpPr>
          <a:xfrm>
            <a:off x="6318885" y="2609489"/>
            <a:ext cx="707245" cy="491302"/>
            <a:chOff x="7105603" y="4028668"/>
            <a:chExt cx="707245" cy="4913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600BF4-36A2-424C-ABE7-DFB7452DC05E}"/>
                </a:ext>
              </a:extLst>
            </p:cNvPr>
            <p:cNvSpPr txBox="1"/>
            <p:nvPr/>
          </p:nvSpPr>
          <p:spPr>
            <a:xfrm>
              <a:off x="7105603" y="402866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EDE7839B-7163-4C3B-824B-F42F632DF9A3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64A5D5C-4C42-4FA6-92A2-FD1EE0B58D1F}"/>
              </a:ext>
            </a:extLst>
          </p:cNvPr>
          <p:cNvGrpSpPr/>
          <p:nvPr/>
        </p:nvGrpSpPr>
        <p:grpSpPr>
          <a:xfrm>
            <a:off x="9581128" y="2635371"/>
            <a:ext cx="707245" cy="469174"/>
            <a:chOff x="7116165" y="4050796"/>
            <a:chExt cx="707245" cy="46917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A55CE6-4D84-42C1-9D24-962F2849B4F0}"/>
                </a:ext>
              </a:extLst>
            </p:cNvPr>
            <p:cNvSpPr txBox="1"/>
            <p:nvPr/>
          </p:nvSpPr>
          <p:spPr>
            <a:xfrm>
              <a:off x="7116165" y="4050796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701324-BCB4-4E5B-A0CE-5AFC8DDB85AC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267E9BE-76F1-4D26-8E50-A357E9821C94}"/>
              </a:ext>
            </a:extLst>
          </p:cNvPr>
          <p:cNvGrpSpPr/>
          <p:nvPr/>
        </p:nvGrpSpPr>
        <p:grpSpPr>
          <a:xfrm>
            <a:off x="5681370" y="2624308"/>
            <a:ext cx="774571" cy="479198"/>
            <a:chOff x="7070740" y="4040772"/>
            <a:chExt cx="774571" cy="4791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8BBB8F-AA1B-42F2-A4E0-BFA85C751EE2}"/>
                </a:ext>
              </a:extLst>
            </p:cNvPr>
            <p:cNvSpPr txBox="1"/>
            <p:nvPr/>
          </p:nvSpPr>
          <p:spPr>
            <a:xfrm>
              <a:off x="7070740" y="4040772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585203DD-51B1-40FA-BD1D-2897A6EE1E65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2221AD1-D4EB-424B-AA95-AB0CA0059CDE}"/>
              </a:ext>
            </a:extLst>
          </p:cNvPr>
          <p:cNvGrpSpPr/>
          <p:nvPr/>
        </p:nvGrpSpPr>
        <p:grpSpPr>
          <a:xfrm>
            <a:off x="8882609" y="2635371"/>
            <a:ext cx="718466" cy="481695"/>
            <a:chOff x="7094695" y="4038275"/>
            <a:chExt cx="718466" cy="4816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B798E1-2665-4676-A936-6BAB09BBFB10}"/>
                </a:ext>
              </a:extLst>
            </p:cNvPr>
            <p:cNvSpPr txBox="1"/>
            <p:nvPr/>
          </p:nvSpPr>
          <p:spPr>
            <a:xfrm>
              <a:off x="7094695" y="4038275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aB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E581EFE-A1D1-4DAF-B6B7-DCD5DB298C96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84C6BCEB-D795-474E-BBC9-2CD9469984B1}"/>
              </a:ext>
            </a:extLst>
          </p:cNvPr>
          <p:cNvGrpSpPr/>
          <p:nvPr/>
        </p:nvGrpSpPr>
        <p:grpSpPr>
          <a:xfrm>
            <a:off x="7562720" y="2621811"/>
            <a:ext cx="785793" cy="479198"/>
            <a:chOff x="7070740" y="4040772"/>
            <a:chExt cx="785793" cy="47919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301B24-E027-4F76-B1E2-BB9DC0FDB7FC}"/>
                </a:ext>
              </a:extLst>
            </p:cNvPr>
            <p:cNvSpPr txBox="1"/>
            <p:nvPr/>
          </p:nvSpPr>
          <p:spPr>
            <a:xfrm>
              <a:off x="7070740" y="4040772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41CA2EB5-55BC-4F91-9B5A-88D4A9134312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907E86C-4719-4E00-A682-2A6F4E558B84}"/>
              </a:ext>
            </a:extLst>
          </p:cNvPr>
          <p:cNvGrpSpPr/>
          <p:nvPr/>
        </p:nvGrpSpPr>
        <p:grpSpPr>
          <a:xfrm>
            <a:off x="8195039" y="2630359"/>
            <a:ext cx="774571" cy="479198"/>
            <a:chOff x="7070740" y="4040772"/>
            <a:chExt cx="774571" cy="47919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D051E0C-72AA-40FF-9582-DD58DAB26483}"/>
                </a:ext>
              </a:extLst>
            </p:cNvPr>
            <p:cNvSpPr txBox="1"/>
            <p:nvPr/>
          </p:nvSpPr>
          <p:spPr>
            <a:xfrm>
              <a:off x="7070740" y="4040772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C6492379-7000-4C47-971A-AA121486F80A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8FBC19B3-7A83-451C-B629-BE40D2FAB3E4}"/>
              </a:ext>
            </a:extLst>
          </p:cNvPr>
          <p:cNvGrpSpPr/>
          <p:nvPr/>
        </p:nvGrpSpPr>
        <p:grpSpPr>
          <a:xfrm>
            <a:off x="8158115" y="3279490"/>
            <a:ext cx="707245" cy="491302"/>
            <a:chOff x="7105603" y="4028668"/>
            <a:chExt cx="707245" cy="49130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BDC5D3-38C8-424D-BB48-31366E7B79E7}"/>
                </a:ext>
              </a:extLst>
            </p:cNvPr>
            <p:cNvSpPr txBox="1"/>
            <p:nvPr/>
          </p:nvSpPr>
          <p:spPr>
            <a:xfrm>
              <a:off x="7105603" y="402866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43ED6D51-16D6-4282-B245-FA59D9B5B50B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8E05742-7761-4EDA-956E-513A37AC5613}"/>
              </a:ext>
            </a:extLst>
          </p:cNvPr>
          <p:cNvGrpSpPr/>
          <p:nvPr/>
        </p:nvGrpSpPr>
        <p:grpSpPr>
          <a:xfrm>
            <a:off x="5298531" y="5969301"/>
            <a:ext cx="707245" cy="469174"/>
            <a:chOff x="7116165" y="4050796"/>
            <a:chExt cx="707245" cy="46917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456A45B-848D-4056-B410-7D10342C2493}"/>
                </a:ext>
              </a:extLst>
            </p:cNvPr>
            <p:cNvSpPr txBox="1"/>
            <p:nvPr/>
          </p:nvSpPr>
          <p:spPr>
            <a:xfrm>
              <a:off x="7116165" y="4050796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DD1476A8-B8EB-46C0-B724-7D09DB8A5B36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6CF1B8D-EF6A-444B-AF09-F04E53A34CD6}"/>
              </a:ext>
            </a:extLst>
          </p:cNvPr>
          <p:cNvGrpSpPr/>
          <p:nvPr/>
        </p:nvGrpSpPr>
        <p:grpSpPr>
          <a:xfrm>
            <a:off x="6556737" y="3303909"/>
            <a:ext cx="774571" cy="479198"/>
            <a:chOff x="7070740" y="4040772"/>
            <a:chExt cx="774571" cy="47919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D340FB2-C5D2-4939-9F97-1B374F6A76D1}"/>
                </a:ext>
              </a:extLst>
            </p:cNvPr>
            <p:cNvSpPr txBox="1"/>
            <p:nvPr/>
          </p:nvSpPr>
          <p:spPr>
            <a:xfrm>
              <a:off x="7070740" y="4040772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B8919985-00FD-40BC-9B19-05C0419CA7D5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C741D65F-E5C7-48DE-9450-7D311ED530CE}"/>
              </a:ext>
            </a:extLst>
          </p:cNvPr>
          <p:cNvGrpSpPr/>
          <p:nvPr/>
        </p:nvGrpSpPr>
        <p:grpSpPr>
          <a:xfrm>
            <a:off x="5291335" y="5326110"/>
            <a:ext cx="718466" cy="481695"/>
            <a:chOff x="7094695" y="4038275"/>
            <a:chExt cx="718466" cy="48169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1E355A3-B545-4F99-BA98-8E73F4D66C3D}"/>
                </a:ext>
              </a:extLst>
            </p:cNvPr>
            <p:cNvSpPr txBox="1"/>
            <p:nvPr/>
          </p:nvSpPr>
          <p:spPr>
            <a:xfrm>
              <a:off x="7094695" y="4038275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aB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A016DFDD-B189-4F89-9A20-5CB7BBE48860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3833077-0BAD-424D-B486-10C8CC0E5859}"/>
              </a:ext>
            </a:extLst>
          </p:cNvPr>
          <p:cNvGrpSpPr/>
          <p:nvPr/>
        </p:nvGrpSpPr>
        <p:grpSpPr>
          <a:xfrm>
            <a:off x="5257671" y="4006299"/>
            <a:ext cx="785793" cy="479198"/>
            <a:chOff x="7070740" y="4040772"/>
            <a:chExt cx="785793" cy="47919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B3CF17F-79B5-4A4B-A63C-4F7AA0E7BED8}"/>
                </a:ext>
              </a:extLst>
            </p:cNvPr>
            <p:cNvSpPr txBox="1"/>
            <p:nvPr/>
          </p:nvSpPr>
          <p:spPr>
            <a:xfrm>
              <a:off x="7070740" y="4040772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D687C0CE-FF4E-4274-953A-75CA824C7C01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68EC6847-D229-427D-B3BA-2C518C462823}"/>
              </a:ext>
            </a:extLst>
          </p:cNvPr>
          <p:cNvGrpSpPr/>
          <p:nvPr/>
        </p:nvGrpSpPr>
        <p:grpSpPr>
          <a:xfrm>
            <a:off x="5250795" y="4649490"/>
            <a:ext cx="774571" cy="479198"/>
            <a:chOff x="7070740" y="4040772"/>
            <a:chExt cx="774571" cy="479198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C2DD848-AC48-4FF6-9D66-7CEADD8D52BC}"/>
                </a:ext>
              </a:extLst>
            </p:cNvPr>
            <p:cNvSpPr txBox="1"/>
            <p:nvPr/>
          </p:nvSpPr>
          <p:spPr>
            <a:xfrm>
              <a:off x="7070740" y="4040772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64486FF7-600E-4857-9F19-CCB9B0891E09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37D8D28F-23E2-4810-82CD-9806BCC0E39E}"/>
              </a:ext>
            </a:extLst>
          </p:cNvPr>
          <p:cNvSpPr txBox="1"/>
          <p:nvPr/>
        </p:nvSpPr>
        <p:spPr>
          <a:xfrm>
            <a:off x="8283068" y="4550701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>
                <a:latin typeface="Comic Sans MS" panose="030F0702030302020204" pitchFamily="66" charset="0"/>
              </a:rPr>
              <a:t>abb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A32ACDD-E415-4BED-9C0E-50DE1004B4ED}"/>
              </a:ext>
            </a:extLst>
          </p:cNvPr>
          <p:cNvSpPr txBox="1"/>
          <p:nvPr/>
        </p:nvSpPr>
        <p:spPr>
          <a:xfrm>
            <a:off x="6604819" y="3883648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ААВ</a:t>
            </a:r>
            <a:r>
              <a:rPr lang="en-US" sz="2400" dirty="0">
                <a:latin typeface="Comic Sans MS" panose="030F0702030302020204" pitchFamily="66" charset="0"/>
              </a:rPr>
              <a:t>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18B2F8-993F-4FD7-8541-6E7A80D7F442}"/>
              </a:ext>
            </a:extLst>
          </p:cNvPr>
          <p:cNvSpPr txBox="1"/>
          <p:nvPr/>
        </p:nvSpPr>
        <p:spPr>
          <a:xfrm>
            <a:off x="8314827" y="5194574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latin typeface="Comic Sans MS" panose="030F0702030302020204" pitchFamily="66" charset="0"/>
              </a:rPr>
              <a:t>ааВ</a:t>
            </a:r>
            <a:r>
              <a:rPr lang="en-US" sz="2400" dirty="0">
                <a:latin typeface="Comic Sans MS" panose="030F0702030302020204" pitchFamily="66" charset="0"/>
              </a:rPr>
              <a:t>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B8FCF9-369E-4182-A0E4-6B5ECE1B3C5A}"/>
              </a:ext>
            </a:extLst>
          </p:cNvPr>
          <p:cNvSpPr txBox="1"/>
          <p:nvPr/>
        </p:nvSpPr>
        <p:spPr>
          <a:xfrm>
            <a:off x="8349888" y="5854642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latin typeface="Comic Sans MS" panose="030F0702030302020204" pitchFamily="66" charset="0"/>
              </a:rPr>
              <a:t>аа</a:t>
            </a:r>
            <a:r>
              <a:rPr lang="en-US" sz="2400" dirty="0">
                <a:latin typeface="Comic Sans MS" panose="030F0702030302020204" pitchFamily="66" charset="0"/>
              </a:rPr>
              <a:t>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CB70A64-E093-456E-B307-5A58F11FA29F}"/>
              </a:ext>
            </a:extLst>
          </p:cNvPr>
          <p:cNvSpPr txBox="1"/>
          <p:nvPr/>
        </p:nvSpPr>
        <p:spPr>
          <a:xfrm>
            <a:off x="6603037" y="4543087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>
                <a:latin typeface="Comic Sans MS" panose="030F0702030302020204" pitchFamily="66" charset="0"/>
              </a:rPr>
              <a:t>Abb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F7BF4A2-8B2B-4698-B561-48C770E104B9}"/>
              </a:ext>
            </a:extLst>
          </p:cNvPr>
          <p:cNvSpPr txBox="1"/>
          <p:nvPr/>
        </p:nvSpPr>
        <p:spPr>
          <a:xfrm>
            <a:off x="8253950" y="3863519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uk-UA" sz="2400" dirty="0">
                <a:latin typeface="Comic Sans MS" panose="030F0702030302020204" pitchFamily="66" charset="0"/>
              </a:rPr>
              <a:t>В</a:t>
            </a:r>
            <a:r>
              <a:rPr lang="en-US" sz="2400" dirty="0">
                <a:latin typeface="Comic Sans MS" panose="030F0702030302020204" pitchFamily="66" charset="0"/>
              </a:rPr>
              <a:t>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B0A1CD7-D156-4B31-BA06-690DF4C35303}"/>
              </a:ext>
            </a:extLst>
          </p:cNvPr>
          <p:cNvSpPr txBox="1"/>
          <p:nvPr/>
        </p:nvSpPr>
        <p:spPr>
          <a:xfrm>
            <a:off x="6659360" y="5874735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>
                <a:latin typeface="Comic Sans MS" panose="030F0702030302020204" pitchFamily="66" charset="0"/>
              </a:rPr>
              <a:t>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7E8CCD3-E577-4CFE-808F-156CA382A56B}"/>
              </a:ext>
            </a:extLst>
          </p:cNvPr>
          <p:cNvSpPr txBox="1"/>
          <p:nvPr/>
        </p:nvSpPr>
        <p:spPr>
          <a:xfrm>
            <a:off x="6638483" y="5215473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>
                <a:latin typeface="Comic Sans MS" panose="030F0702030302020204" pitchFamily="66" charset="0"/>
              </a:rPr>
              <a:t>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E284769-B881-4222-B60F-01DDFFE01B27}"/>
              </a:ext>
            </a:extLst>
          </p:cNvPr>
          <p:cNvSpPr txBox="1"/>
          <p:nvPr/>
        </p:nvSpPr>
        <p:spPr>
          <a:xfrm>
            <a:off x="7836102" y="4259436"/>
            <a:ext cx="1992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Норм. слух, </a:t>
            </a:r>
            <a:r>
              <a:rPr lang="uk-UA" sz="1400" dirty="0">
                <a:latin typeface="Comic Sans MS" panose="030F0702030302020204" pitchFamily="66" charset="0"/>
              </a:rPr>
              <a:t>кучер.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746F62-9372-4B47-9CB9-1731D9BF03DC}"/>
              </a:ext>
            </a:extLst>
          </p:cNvPr>
          <p:cNvSpPr txBox="1"/>
          <p:nvPr/>
        </p:nvSpPr>
        <p:spPr>
          <a:xfrm>
            <a:off x="6132939" y="5566958"/>
            <a:ext cx="1992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Норм. слух, </a:t>
            </a:r>
            <a:r>
              <a:rPr lang="uk-UA" sz="1400" dirty="0">
                <a:latin typeface="Comic Sans MS" panose="030F0702030302020204" pitchFamily="66" charset="0"/>
              </a:rPr>
              <a:t>кучер.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1C08604-B4B6-4E7D-B035-3F10AEC417BA}"/>
              </a:ext>
            </a:extLst>
          </p:cNvPr>
          <p:cNvSpPr txBox="1"/>
          <p:nvPr/>
        </p:nvSpPr>
        <p:spPr>
          <a:xfrm>
            <a:off x="6169416" y="4931458"/>
            <a:ext cx="1881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Норм. слух, </a:t>
            </a:r>
            <a:r>
              <a:rPr lang="uk-UA" sz="1400" dirty="0">
                <a:latin typeface="Comic Sans MS" panose="030F0702030302020204" pitchFamily="66" charset="0"/>
              </a:rPr>
              <a:t>пряме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0652E3A-4499-47AE-BCE6-A01F51D0F36E}"/>
              </a:ext>
            </a:extLst>
          </p:cNvPr>
          <p:cNvSpPr txBox="1"/>
          <p:nvPr/>
        </p:nvSpPr>
        <p:spPr>
          <a:xfrm>
            <a:off x="7869469" y="4934766"/>
            <a:ext cx="1881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Норм. слух, </a:t>
            </a:r>
            <a:r>
              <a:rPr lang="uk-UA" sz="1400" dirty="0">
                <a:latin typeface="Comic Sans MS" panose="030F0702030302020204" pitchFamily="66" charset="0"/>
              </a:rPr>
              <a:t>пряме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09EAA29-4D8A-49D4-A843-416A32ED045D}"/>
              </a:ext>
            </a:extLst>
          </p:cNvPr>
          <p:cNvSpPr txBox="1"/>
          <p:nvPr/>
        </p:nvSpPr>
        <p:spPr>
          <a:xfrm>
            <a:off x="6162023" y="6223429"/>
            <a:ext cx="1881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Норм. слух, </a:t>
            </a:r>
            <a:r>
              <a:rPr lang="uk-UA" sz="1400" dirty="0">
                <a:latin typeface="Comic Sans MS" panose="030F0702030302020204" pitchFamily="66" charset="0"/>
              </a:rPr>
              <a:t>пряме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B59327C-C1DF-4FC4-AF3F-10FC700CA028}"/>
              </a:ext>
            </a:extLst>
          </p:cNvPr>
          <p:cNvSpPr txBox="1"/>
          <p:nvPr/>
        </p:nvSpPr>
        <p:spPr>
          <a:xfrm>
            <a:off x="7869469" y="5566958"/>
            <a:ext cx="1881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Глуха, </a:t>
            </a:r>
            <a:r>
              <a:rPr lang="uk-UA" sz="1400" dirty="0">
                <a:latin typeface="Comic Sans MS" panose="030F0702030302020204" pitchFamily="66" charset="0"/>
              </a:rPr>
              <a:t>кучер. в.</a:t>
            </a:r>
            <a:endParaRPr lang="ru-RU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20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7" grpId="0"/>
      <p:bldP spid="69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784930-559D-4C26-8CC7-1D6DF6C927B0}"/>
              </a:ext>
            </a:extLst>
          </p:cNvPr>
          <p:cNvSpPr txBox="1"/>
          <p:nvPr/>
        </p:nvSpPr>
        <p:spPr>
          <a:xfrm>
            <a:off x="327775" y="111050"/>
            <a:ext cx="117743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      Задача 4.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У </a:t>
            </a:r>
            <a:r>
              <a:rPr lang="ru-RU" sz="2000" dirty="0" err="1">
                <a:latin typeface="Comic Sans MS" panose="030F0702030302020204" pitchFamily="66" charset="0"/>
              </a:rPr>
              <a:t>сім’ї</a:t>
            </a:r>
            <a:r>
              <a:rPr lang="ru-RU" sz="2000" dirty="0">
                <a:latin typeface="Comic Sans MS" panose="030F0702030302020204" pitchFamily="66" charset="0"/>
              </a:rPr>
              <a:t>, де </a:t>
            </a:r>
            <a:r>
              <a:rPr lang="ru-RU" sz="2000" dirty="0" err="1">
                <a:latin typeface="Comic Sans MS" panose="030F0702030302020204" pitchFamily="66" charset="0"/>
              </a:rPr>
              <a:t>обоє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батьків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мали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нормальний</a:t>
            </a:r>
            <a:r>
              <a:rPr lang="ru-RU" sz="2000" dirty="0">
                <a:latin typeface="Comic Sans MS" panose="030F0702030302020204" pitchFamily="66" charset="0"/>
              </a:rPr>
              <a:t> слух і в одного з них </a:t>
            </a:r>
            <a:r>
              <a:rPr lang="ru-RU" sz="2000" dirty="0" err="1">
                <a:latin typeface="Comic Sans MS" panose="030F0702030302020204" pitchFamily="66" charset="0"/>
              </a:rPr>
              <a:t>було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пряме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, а в </a:t>
            </a:r>
            <a:r>
              <a:rPr lang="ru-RU" sz="2000" dirty="0" err="1">
                <a:latin typeface="Comic Sans MS" panose="030F0702030302020204" pitchFamily="66" charset="0"/>
              </a:rPr>
              <a:t>іншого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кучеряве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народилися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діти</a:t>
            </a:r>
            <a:r>
              <a:rPr lang="ru-RU" sz="2000" dirty="0">
                <a:latin typeface="Comic Sans MS" panose="030F0702030302020204" pitchFamily="66" charset="0"/>
              </a:rPr>
              <a:t>: глуха з прямим </a:t>
            </a:r>
            <a:r>
              <a:rPr lang="ru-RU" sz="2000" dirty="0" err="1">
                <a:latin typeface="Comic Sans MS" panose="030F0702030302020204" pitchFamily="66" charset="0"/>
              </a:rPr>
              <a:t>волоссям</a:t>
            </a:r>
            <a:r>
              <a:rPr lang="ru-RU" sz="2000" dirty="0">
                <a:latin typeface="Comic Sans MS" panose="030F0702030302020204" pitchFamily="66" charset="0"/>
              </a:rPr>
              <a:t> і кучерява з </a:t>
            </a:r>
            <a:r>
              <a:rPr lang="ru-RU" sz="2000" dirty="0" err="1">
                <a:latin typeface="Comic Sans MS" panose="030F0702030302020204" pitchFamily="66" charset="0"/>
              </a:rPr>
              <a:t>нормальним</a:t>
            </a:r>
            <a:r>
              <a:rPr lang="ru-RU" sz="2000" dirty="0">
                <a:latin typeface="Comic Sans MS" panose="030F0702030302020204" pitchFamily="66" charset="0"/>
              </a:rPr>
              <a:t> слухом. Яка </a:t>
            </a:r>
            <a:r>
              <a:rPr lang="ru-RU" sz="2000" dirty="0" err="1">
                <a:latin typeface="Comic Sans MS" panose="030F0702030302020204" pitchFamily="66" charset="0"/>
              </a:rPr>
              <a:t>вірогідність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народження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глухої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кучерявої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дитини</a:t>
            </a:r>
            <a:r>
              <a:rPr lang="ru-RU" sz="2000" dirty="0">
                <a:latin typeface="Comic Sans MS" panose="030F0702030302020204" pitchFamily="66" charset="0"/>
              </a:rPr>
              <a:t> у </a:t>
            </a:r>
            <a:r>
              <a:rPr lang="ru-RU" sz="2000" dirty="0" err="1">
                <a:latin typeface="Comic Sans MS" panose="030F0702030302020204" pitchFamily="66" charset="0"/>
              </a:rPr>
              <a:t>сім’ї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якщо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відомо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що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нормальний</a:t>
            </a:r>
            <a:r>
              <a:rPr lang="ru-RU" sz="2000" dirty="0">
                <a:latin typeface="Comic Sans MS" panose="030F0702030302020204" pitchFamily="66" charset="0"/>
              </a:rPr>
              <a:t> слух і </a:t>
            </a:r>
            <a:r>
              <a:rPr lang="ru-RU" sz="2000" dirty="0" err="1">
                <a:latin typeface="Comic Sans MS" panose="030F0702030302020204" pitchFamily="66" charset="0"/>
              </a:rPr>
              <a:t>кучеряве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домінантні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ознаки</a:t>
            </a:r>
            <a:r>
              <a:rPr lang="ru-RU" sz="2000" dirty="0"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65E4B-EC32-41D6-988F-901D46F1283B}"/>
              </a:ext>
            </a:extLst>
          </p:cNvPr>
          <p:cNvSpPr txBox="1"/>
          <p:nvPr/>
        </p:nvSpPr>
        <p:spPr>
          <a:xfrm>
            <a:off x="327775" y="2053149"/>
            <a:ext cx="44704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Дано: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нормального слуху,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</a:t>
            </a:r>
            <a:r>
              <a:rPr lang="ru-RU" sz="2000" dirty="0" err="1">
                <a:latin typeface="Comic Sans MS" panose="030F0702030302020204" pitchFamily="66" charset="0"/>
              </a:rPr>
              <a:t>глухоти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 – ген кучерявого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b – ген прямого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АА і </a:t>
            </a:r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нормальний</a:t>
            </a:r>
            <a:r>
              <a:rPr lang="ru-RU" sz="2000" dirty="0">
                <a:latin typeface="Comic Sans MS" panose="030F0702030302020204" pitchFamily="66" charset="0"/>
              </a:rPr>
              <a:t> слух,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глухота,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ВВ і </a:t>
            </a:r>
            <a:r>
              <a:rPr lang="ru-RU" sz="2000" dirty="0" err="1">
                <a:latin typeface="Comic Sans MS" panose="030F0702030302020204" pitchFamily="66" charset="0"/>
              </a:rPr>
              <a:t>Вb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кучеряве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,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bb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пряме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4A9762-F461-4FB0-AA36-9972F96139C5}"/>
              </a:ext>
            </a:extLst>
          </p:cNvPr>
          <p:cNvCxnSpPr/>
          <p:nvPr/>
        </p:nvCxnSpPr>
        <p:spPr>
          <a:xfrm>
            <a:off x="327775" y="5231956"/>
            <a:ext cx="3973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70187E-7C49-4F20-8021-A506FE8B62D5}"/>
              </a:ext>
            </a:extLst>
          </p:cNvPr>
          <p:cNvSpPr txBox="1"/>
          <p:nvPr/>
        </p:nvSpPr>
        <p:spPr>
          <a:xfrm>
            <a:off x="327775" y="5390969"/>
            <a:ext cx="3668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Ймовірність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народження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глухої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кучерявої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дитини</a:t>
            </a:r>
            <a:r>
              <a:rPr lang="ru-RU" sz="2000" dirty="0">
                <a:latin typeface="Comic Sans MS" panose="030F0702030302020204" pitchFamily="66" charset="0"/>
              </a:rPr>
              <a:t> - ?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CF69219-4BC7-43D7-853F-7D946D12729A}"/>
              </a:ext>
            </a:extLst>
          </p:cNvPr>
          <p:cNvCxnSpPr>
            <a:cxnSpLocks/>
          </p:cNvCxnSpPr>
          <p:nvPr/>
        </p:nvCxnSpPr>
        <p:spPr>
          <a:xfrm>
            <a:off x="4528044" y="1810183"/>
            <a:ext cx="0" cy="4764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7CAE29-2DA2-416A-BDA7-AF077B388058}"/>
              </a:ext>
            </a:extLst>
          </p:cNvPr>
          <p:cNvSpPr txBox="1"/>
          <p:nvPr/>
        </p:nvSpPr>
        <p:spPr>
          <a:xfrm>
            <a:off x="7441971" y="1704636"/>
            <a:ext cx="2167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Розв’язання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F10A4E6-C62A-4B35-8772-9243CF55FAFC}"/>
              </a:ext>
            </a:extLst>
          </p:cNvPr>
          <p:cNvGrpSpPr/>
          <p:nvPr/>
        </p:nvGrpSpPr>
        <p:grpSpPr>
          <a:xfrm>
            <a:off x="5148759" y="2071956"/>
            <a:ext cx="3177473" cy="607453"/>
            <a:chOff x="6472753" y="3056285"/>
            <a:chExt cx="3177473" cy="6074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717AB4-2DDB-4CBC-944D-60A8859A197A}"/>
                </a:ext>
              </a:extLst>
            </p:cNvPr>
            <p:cNvSpPr txBox="1"/>
            <p:nvPr/>
          </p:nvSpPr>
          <p:spPr>
            <a:xfrm>
              <a:off x="6472753" y="3056285"/>
              <a:ext cx="3177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      А_</a:t>
              </a:r>
              <a:r>
                <a:rPr lang="en-US" sz="2400" dirty="0">
                  <a:latin typeface="Comic Sans MS" panose="030F0702030302020204" pitchFamily="66" charset="0"/>
                </a:rPr>
                <a:t>bb</a:t>
              </a:r>
              <a:r>
                <a:rPr lang="uk-UA" sz="2400" dirty="0">
                  <a:latin typeface="Comic Sans MS" panose="030F0702030302020204" pitchFamily="66" charset="0"/>
                </a:rPr>
                <a:t>   Х          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591509A-A6C6-4291-801D-5FECD2F23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76" t="10647" r="41804" b="6579"/>
            <a:stretch/>
          </p:blipFill>
          <p:spPr>
            <a:xfrm>
              <a:off x="6907195" y="3117809"/>
              <a:ext cx="367069" cy="545929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89B35E7-C76D-47BC-AACA-0849E20F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5302" y="3089360"/>
              <a:ext cx="398388" cy="40736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12043A-B43A-44AF-AE64-A93EFCC231DD}"/>
              </a:ext>
            </a:extLst>
          </p:cNvPr>
          <p:cNvSpPr txBox="1"/>
          <p:nvPr/>
        </p:nvSpPr>
        <p:spPr>
          <a:xfrm>
            <a:off x="5119513" y="2624308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AB2F31B-CCE8-4549-83EB-D4EC6F895D49}"/>
              </a:ext>
            </a:extLst>
          </p:cNvPr>
          <p:cNvGrpSpPr/>
          <p:nvPr/>
        </p:nvGrpSpPr>
        <p:grpSpPr>
          <a:xfrm>
            <a:off x="4688510" y="3204548"/>
            <a:ext cx="451081" cy="659774"/>
            <a:chOff x="5108788" y="3429000"/>
            <a:chExt cx="451081" cy="659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E0716D-EC95-483D-BA50-90992B031BDB}"/>
                </a:ext>
              </a:extLst>
            </p:cNvPr>
            <p:cNvSpPr txBox="1"/>
            <p:nvPr/>
          </p:nvSpPr>
          <p:spPr>
            <a:xfrm>
              <a:off x="5108788" y="34290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F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B26446-FFA0-496A-9A13-A665BC3EFCF2}"/>
                </a:ext>
              </a:extLst>
            </p:cNvPr>
            <p:cNvSpPr txBox="1"/>
            <p:nvPr/>
          </p:nvSpPr>
          <p:spPr>
            <a:xfrm>
              <a:off x="5237345" y="3627109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1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D0E986A-DFF2-453B-BFFC-9CEF7A3A020F}"/>
              </a:ext>
            </a:extLst>
          </p:cNvPr>
          <p:cNvSpPr txBox="1"/>
          <p:nvPr/>
        </p:nvSpPr>
        <p:spPr>
          <a:xfrm>
            <a:off x="8177913" y="2060278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 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704B2F-B867-43A4-A55F-39B4F8F53457}"/>
              </a:ext>
            </a:extLst>
          </p:cNvPr>
          <p:cNvSpPr txBox="1"/>
          <p:nvPr/>
        </p:nvSpPr>
        <p:spPr>
          <a:xfrm>
            <a:off x="7643928" y="2071956"/>
            <a:ext cx="120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А_</a:t>
            </a:r>
            <a:r>
              <a:rPr lang="en-US" sz="2400" dirty="0">
                <a:latin typeface="Comic Sans MS" panose="030F0702030302020204" pitchFamily="66" charset="0"/>
              </a:rPr>
              <a:t>B_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BB5A9-EF05-4421-AFFD-3C8AB34CF983}"/>
              </a:ext>
            </a:extLst>
          </p:cNvPr>
          <p:cNvSpPr txBox="1"/>
          <p:nvPr/>
        </p:nvSpPr>
        <p:spPr>
          <a:xfrm>
            <a:off x="6089615" y="2050052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6789C4-A558-4F38-8B31-CCA9C841D253}"/>
              </a:ext>
            </a:extLst>
          </p:cNvPr>
          <p:cNvSpPr txBox="1"/>
          <p:nvPr/>
        </p:nvSpPr>
        <p:spPr>
          <a:xfrm>
            <a:off x="7882726" y="2030591"/>
            <a:ext cx="3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64E2471-9432-41D0-92F0-0C6587DF9B54}"/>
              </a:ext>
            </a:extLst>
          </p:cNvPr>
          <p:cNvGrpSpPr/>
          <p:nvPr/>
        </p:nvGrpSpPr>
        <p:grpSpPr>
          <a:xfrm>
            <a:off x="6318885" y="2609489"/>
            <a:ext cx="707245" cy="491302"/>
            <a:chOff x="7105603" y="4028668"/>
            <a:chExt cx="707245" cy="4913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600BF4-36A2-424C-ABE7-DFB7452DC05E}"/>
                </a:ext>
              </a:extLst>
            </p:cNvPr>
            <p:cNvSpPr txBox="1"/>
            <p:nvPr/>
          </p:nvSpPr>
          <p:spPr>
            <a:xfrm>
              <a:off x="7105603" y="402866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EDE7839B-7163-4C3B-824B-F42F632DF9A3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64A5D5C-4C42-4FA6-92A2-FD1EE0B58D1F}"/>
              </a:ext>
            </a:extLst>
          </p:cNvPr>
          <p:cNvGrpSpPr/>
          <p:nvPr/>
        </p:nvGrpSpPr>
        <p:grpSpPr>
          <a:xfrm>
            <a:off x="9581128" y="2635371"/>
            <a:ext cx="707245" cy="469174"/>
            <a:chOff x="7116165" y="4050796"/>
            <a:chExt cx="707245" cy="46917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A55CE6-4D84-42C1-9D24-962F2849B4F0}"/>
                </a:ext>
              </a:extLst>
            </p:cNvPr>
            <p:cNvSpPr txBox="1"/>
            <p:nvPr/>
          </p:nvSpPr>
          <p:spPr>
            <a:xfrm>
              <a:off x="7116165" y="4050796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701324-BCB4-4E5B-A0CE-5AFC8DDB85AC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267E9BE-76F1-4D26-8E50-A357E9821C94}"/>
              </a:ext>
            </a:extLst>
          </p:cNvPr>
          <p:cNvGrpSpPr/>
          <p:nvPr/>
        </p:nvGrpSpPr>
        <p:grpSpPr>
          <a:xfrm>
            <a:off x="5681370" y="2624308"/>
            <a:ext cx="774571" cy="479198"/>
            <a:chOff x="7070740" y="4040772"/>
            <a:chExt cx="774571" cy="4791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8BBB8F-AA1B-42F2-A4E0-BFA85C751EE2}"/>
                </a:ext>
              </a:extLst>
            </p:cNvPr>
            <p:cNvSpPr txBox="1"/>
            <p:nvPr/>
          </p:nvSpPr>
          <p:spPr>
            <a:xfrm>
              <a:off x="7070740" y="4040772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585203DD-51B1-40FA-BD1D-2897A6EE1E65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2221AD1-D4EB-424B-AA95-AB0CA0059CDE}"/>
              </a:ext>
            </a:extLst>
          </p:cNvPr>
          <p:cNvGrpSpPr/>
          <p:nvPr/>
        </p:nvGrpSpPr>
        <p:grpSpPr>
          <a:xfrm>
            <a:off x="8882609" y="2635371"/>
            <a:ext cx="718466" cy="481695"/>
            <a:chOff x="7094695" y="4038275"/>
            <a:chExt cx="718466" cy="4816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B798E1-2665-4676-A936-6BAB09BBFB10}"/>
                </a:ext>
              </a:extLst>
            </p:cNvPr>
            <p:cNvSpPr txBox="1"/>
            <p:nvPr/>
          </p:nvSpPr>
          <p:spPr>
            <a:xfrm>
              <a:off x="7094695" y="4038275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aB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E581EFE-A1D1-4DAF-B6B7-DCD5DB298C96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84C6BCEB-D795-474E-BBC9-2CD9469984B1}"/>
              </a:ext>
            </a:extLst>
          </p:cNvPr>
          <p:cNvGrpSpPr/>
          <p:nvPr/>
        </p:nvGrpSpPr>
        <p:grpSpPr>
          <a:xfrm>
            <a:off x="7562720" y="2621811"/>
            <a:ext cx="785793" cy="479198"/>
            <a:chOff x="7070740" y="4040772"/>
            <a:chExt cx="785793" cy="47919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301B24-E027-4F76-B1E2-BB9DC0FDB7FC}"/>
                </a:ext>
              </a:extLst>
            </p:cNvPr>
            <p:cNvSpPr txBox="1"/>
            <p:nvPr/>
          </p:nvSpPr>
          <p:spPr>
            <a:xfrm>
              <a:off x="7070740" y="4040772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41CA2EB5-55BC-4F91-9B5A-88D4A9134312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907E86C-4719-4E00-A682-2A6F4E558B84}"/>
              </a:ext>
            </a:extLst>
          </p:cNvPr>
          <p:cNvGrpSpPr/>
          <p:nvPr/>
        </p:nvGrpSpPr>
        <p:grpSpPr>
          <a:xfrm>
            <a:off x="8195039" y="2630359"/>
            <a:ext cx="774571" cy="479198"/>
            <a:chOff x="7070740" y="4040772"/>
            <a:chExt cx="774571" cy="47919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D051E0C-72AA-40FF-9582-DD58DAB26483}"/>
                </a:ext>
              </a:extLst>
            </p:cNvPr>
            <p:cNvSpPr txBox="1"/>
            <p:nvPr/>
          </p:nvSpPr>
          <p:spPr>
            <a:xfrm>
              <a:off x="7070740" y="4040772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C6492379-7000-4C47-971A-AA121486F80A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A755B3F1-4015-45ED-9978-843276A619AA}"/>
              </a:ext>
            </a:extLst>
          </p:cNvPr>
          <p:cNvSpPr txBox="1"/>
          <p:nvPr/>
        </p:nvSpPr>
        <p:spPr>
          <a:xfrm>
            <a:off x="5161798" y="3666213"/>
            <a:ext cx="67024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Нормальний слух, кучеряве волосся – 3/8 – 37,5%, </a:t>
            </a:r>
          </a:p>
          <a:p>
            <a:r>
              <a:rPr lang="uk-UA" sz="2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нормальний слух, пряме волосся – 3/8 – 37, 5%, </a:t>
            </a:r>
          </a:p>
          <a:p>
            <a:r>
              <a:rPr lang="uk-UA" sz="2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глухота, кучеряве волосся – 1/8 – 12,5%, </a:t>
            </a:r>
          </a:p>
          <a:p>
            <a:r>
              <a:rPr lang="uk-UA" sz="2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глухота, пряме волосся – 1/8 – 12,5%. 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97157F0-027E-4020-9526-4B313DC31A55}"/>
              </a:ext>
            </a:extLst>
          </p:cNvPr>
          <p:cNvSpPr txBox="1"/>
          <p:nvPr/>
        </p:nvSpPr>
        <p:spPr>
          <a:xfrm>
            <a:off x="4689827" y="527814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Відповідь</a:t>
            </a:r>
            <a:r>
              <a:rPr lang="ru-RU" sz="2000" dirty="0">
                <a:latin typeface="Comic Sans MS" panose="030F0702030302020204" pitchFamily="66" charset="0"/>
              </a:rPr>
              <a:t>: </a:t>
            </a:r>
            <a:r>
              <a:rPr lang="ru-RU" sz="2000" dirty="0" err="1">
                <a:latin typeface="Comic Sans MS" panose="030F0702030302020204" pitchFamily="66" charset="0"/>
              </a:rPr>
              <a:t>ймовірність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народження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кучерявої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глухої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дитини</a:t>
            </a:r>
            <a:r>
              <a:rPr lang="ru-RU" sz="2000" dirty="0">
                <a:latin typeface="Comic Sans MS" panose="030F0702030302020204" pitchFamily="66" charset="0"/>
              </a:rPr>
              <a:t> становить 12,5%.</a:t>
            </a:r>
          </a:p>
        </p:txBody>
      </p:sp>
    </p:spTree>
    <p:extLst>
      <p:ext uri="{BB962C8B-B14F-4D97-AF65-F5344CB8AC3E}">
        <p14:creationId xmlns:p14="http://schemas.microsoft.com/office/powerpoint/2010/main" val="443291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>
            <a:extLst>
              <a:ext uri="{FF2B5EF4-FFF2-40B4-BE49-F238E27FC236}">
                <a16:creationId xmlns:a16="http://schemas.microsoft.com/office/drawing/2014/main" id="{ADDA20BC-8C24-4E3D-B693-6F749C1AB31B}"/>
              </a:ext>
            </a:extLst>
          </p:cNvPr>
          <p:cNvSpPr txBox="1"/>
          <p:nvPr/>
        </p:nvSpPr>
        <p:spPr>
          <a:xfrm>
            <a:off x="327775" y="111050"/>
            <a:ext cx="117743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      Задача 5.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Визначте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ймовірність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народження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дітей</a:t>
            </a:r>
            <a:r>
              <a:rPr lang="ru-RU" sz="2000" dirty="0">
                <a:latin typeface="Comic Sans MS" panose="030F0702030302020204" pitchFamily="66" charset="0"/>
              </a:rPr>
              <a:t> з </a:t>
            </a:r>
            <a:r>
              <a:rPr lang="ru-RU" sz="2000" dirty="0" err="1">
                <a:latin typeface="Comic Sans MS" panose="030F0702030302020204" pitchFamily="66" charset="0"/>
              </a:rPr>
              <a:t>видовженим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обличчям</a:t>
            </a:r>
            <a:r>
              <a:rPr lang="ru-RU" sz="2000" dirty="0">
                <a:latin typeface="Comic Sans MS" panose="030F0702030302020204" pitchFamily="66" charset="0"/>
              </a:rPr>
              <a:t> і ямочками на </a:t>
            </a:r>
            <a:r>
              <a:rPr lang="ru-RU" sz="2000" dirty="0" err="1">
                <a:latin typeface="Comic Sans MS" panose="030F0702030302020204" pitchFamily="66" charset="0"/>
              </a:rPr>
              <a:t>щоках</a:t>
            </a:r>
            <a:r>
              <a:rPr lang="ru-RU" sz="2000" dirty="0">
                <a:latin typeface="Comic Sans MS" panose="030F0702030302020204" pitchFamily="66" charset="0"/>
              </a:rPr>
              <a:t> у </a:t>
            </a:r>
            <a:r>
              <a:rPr lang="ru-RU" sz="2000" dirty="0" err="1">
                <a:latin typeface="Comic Sans MS" panose="030F0702030302020204" pitchFamily="66" charset="0"/>
              </a:rPr>
              <a:t>сім</a:t>
            </a:r>
            <a:r>
              <a:rPr lang="en-US" sz="2000" dirty="0">
                <a:latin typeface="Comic Sans MS" panose="030F0702030302020204" pitchFamily="66" charset="0"/>
              </a:rPr>
              <a:t>’</a:t>
            </a:r>
            <a:r>
              <a:rPr lang="ru-RU" sz="2000" dirty="0">
                <a:latin typeface="Comic Sans MS" panose="030F0702030302020204" pitchFamily="66" charset="0"/>
              </a:rPr>
              <a:t>ї, </a:t>
            </a:r>
            <a:r>
              <a:rPr lang="ru-RU" sz="2000" dirty="0" err="1">
                <a:latin typeface="Comic Sans MS" panose="030F0702030302020204" pitchFamily="66" charset="0"/>
              </a:rPr>
              <a:t>якщо</a:t>
            </a:r>
            <a:r>
              <a:rPr lang="ru-RU" sz="2000" dirty="0">
                <a:latin typeface="Comic Sans MS" panose="030F0702030302020204" pitchFamily="66" charset="0"/>
              </a:rPr>
              <a:t>: бабуся по </a:t>
            </a:r>
            <a:r>
              <a:rPr lang="ru-RU" sz="2000" dirty="0" err="1">
                <a:latin typeface="Comic Sans MS" panose="030F0702030302020204" pitchFamily="66" charset="0"/>
              </a:rPr>
              <a:t>лінії</a:t>
            </a:r>
            <a:r>
              <a:rPr lang="ru-RU" sz="2000" dirty="0">
                <a:latin typeface="Comic Sans MS" panose="030F0702030302020204" pitchFamily="66" charset="0"/>
              </a:rPr>
              <a:t> батька </a:t>
            </a:r>
            <a:r>
              <a:rPr lang="ru-RU" sz="2000" dirty="0" err="1">
                <a:latin typeface="Comic Sans MS" panose="030F0702030302020204" pitchFamily="66" charset="0"/>
              </a:rPr>
              <a:t>була</a:t>
            </a:r>
            <a:r>
              <a:rPr lang="ru-RU" sz="2000" dirty="0">
                <a:latin typeface="Comic Sans MS" panose="030F0702030302020204" pitchFamily="66" charset="0"/>
              </a:rPr>
              <a:t> круглолицею, гетерозиготною, без </a:t>
            </a:r>
            <a:r>
              <a:rPr lang="ru-RU" sz="2000" dirty="0" err="1">
                <a:latin typeface="Comic Sans MS" panose="030F0702030302020204" pitchFamily="66" charset="0"/>
              </a:rPr>
              <a:t>ямочок</a:t>
            </a:r>
            <a:r>
              <a:rPr lang="ru-RU" sz="2000" dirty="0">
                <a:latin typeface="Comic Sans MS" panose="030F0702030302020204" pitchFamily="66" charset="0"/>
              </a:rPr>
              <a:t> на </a:t>
            </a:r>
            <a:r>
              <a:rPr lang="ru-RU" sz="2000" dirty="0" err="1">
                <a:latin typeface="Comic Sans MS" panose="030F0702030302020204" pitchFamily="66" charset="0"/>
              </a:rPr>
              <a:t>щоках</a:t>
            </a:r>
            <a:r>
              <a:rPr lang="ru-RU" sz="2000" dirty="0">
                <a:latin typeface="Comic Sans MS" panose="030F0702030302020204" pitchFamily="66" charset="0"/>
              </a:rPr>
              <a:t>, а </a:t>
            </a:r>
            <a:r>
              <a:rPr lang="ru-RU" sz="2000" dirty="0" err="1">
                <a:latin typeface="Comic Sans MS" panose="030F0702030302020204" pitchFamily="66" charset="0"/>
              </a:rPr>
              <a:t>дід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круглолицим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гомозиготним</a:t>
            </a:r>
            <a:r>
              <a:rPr lang="ru-RU" sz="2000" dirty="0">
                <a:latin typeface="Comic Sans MS" panose="030F0702030302020204" pitchFamily="66" charset="0"/>
              </a:rPr>
              <a:t>, без </a:t>
            </a:r>
            <a:r>
              <a:rPr lang="ru-RU" sz="2000" dirty="0" err="1">
                <a:latin typeface="Comic Sans MS" panose="030F0702030302020204" pitchFamily="66" charset="0"/>
              </a:rPr>
              <a:t>ямочок</a:t>
            </a:r>
            <a:r>
              <a:rPr lang="ru-RU" sz="2000" dirty="0">
                <a:latin typeface="Comic Sans MS" panose="030F0702030302020204" pitchFamily="66" charset="0"/>
              </a:rPr>
              <a:t> на </a:t>
            </a:r>
            <a:r>
              <a:rPr lang="ru-RU" sz="2000" dirty="0" err="1">
                <a:latin typeface="Comic Sans MS" panose="030F0702030302020204" pitchFamily="66" charset="0"/>
              </a:rPr>
              <a:t>щоках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Батько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успадкував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ознаки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батьків</a:t>
            </a:r>
            <a:r>
              <a:rPr lang="ru-RU" sz="2000" dirty="0">
                <a:latin typeface="Comic Sans MS" panose="030F0702030302020204" pitchFamily="66" charset="0"/>
              </a:rPr>
              <a:t>. Бабуся по </a:t>
            </a:r>
            <a:r>
              <a:rPr lang="ru-RU" sz="2000" dirty="0" err="1">
                <a:latin typeface="Comic Sans MS" panose="030F0702030302020204" pitchFamily="66" charset="0"/>
              </a:rPr>
              <a:t>лінії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матері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була</a:t>
            </a:r>
            <a:r>
              <a:rPr lang="ru-RU" sz="2000" dirty="0">
                <a:latin typeface="Comic Sans MS" panose="030F0702030302020204" pitchFamily="66" charset="0"/>
              </a:rPr>
              <a:t> з </a:t>
            </a:r>
            <a:r>
              <a:rPr lang="ru-RU" sz="2000" dirty="0" err="1">
                <a:latin typeface="Comic Sans MS" panose="030F0702030302020204" pitchFamily="66" charset="0"/>
              </a:rPr>
              <a:t>видовженим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обличчям</a:t>
            </a:r>
            <a:r>
              <a:rPr lang="ru-RU" sz="2000" dirty="0">
                <a:latin typeface="Comic Sans MS" panose="030F0702030302020204" pitchFamily="66" charset="0"/>
              </a:rPr>
              <a:t> і ямочками на </a:t>
            </a:r>
            <a:r>
              <a:rPr lang="ru-RU" sz="2000" dirty="0" err="1">
                <a:latin typeface="Comic Sans MS" panose="030F0702030302020204" pitchFamily="66" charset="0"/>
              </a:rPr>
              <a:t>щоках</a:t>
            </a:r>
            <a:r>
              <a:rPr lang="ru-RU" sz="2000" dirty="0">
                <a:latin typeface="Comic Sans MS" panose="030F0702030302020204" pitchFamily="66" charset="0"/>
              </a:rPr>
              <a:t>, а </a:t>
            </a:r>
            <a:r>
              <a:rPr lang="ru-RU" sz="2000" dirty="0" err="1">
                <a:latin typeface="Comic Sans MS" panose="030F0702030302020204" pitchFamily="66" charset="0"/>
              </a:rPr>
              <a:t>дід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круглолицим</a:t>
            </a:r>
            <a:r>
              <a:rPr lang="ru-RU" sz="2000" dirty="0">
                <a:latin typeface="Comic Sans MS" panose="030F0702030302020204" pitchFamily="66" charset="0"/>
              </a:rPr>
              <a:t>, без </a:t>
            </a:r>
            <a:r>
              <a:rPr lang="ru-RU" sz="2000" dirty="0" err="1">
                <a:latin typeface="Comic Sans MS" panose="030F0702030302020204" pitchFamily="66" charset="0"/>
              </a:rPr>
              <a:t>ямочок</a:t>
            </a:r>
            <a:r>
              <a:rPr lang="ru-RU" sz="2000" dirty="0">
                <a:latin typeface="Comic Sans MS" panose="030F0702030302020204" pitchFamily="66" charset="0"/>
              </a:rPr>
              <a:t> на </a:t>
            </a:r>
            <a:r>
              <a:rPr lang="ru-RU" sz="2000" dirty="0" err="1">
                <a:latin typeface="Comic Sans MS" panose="030F0702030302020204" pitchFamily="66" charset="0"/>
              </a:rPr>
              <a:t>щоках</a:t>
            </a:r>
            <a:r>
              <a:rPr lang="ru-RU" sz="2000" dirty="0">
                <a:latin typeface="Comic Sans MS" panose="030F0702030302020204" pitchFamily="66" charset="0"/>
              </a:rPr>
              <a:t>. Дочка </a:t>
            </a:r>
            <a:r>
              <a:rPr lang="ru-RU" sz="2000" dirty="0" err="1">
                <a:latin typeface="Comic Sans MS" panose="030F0702030302020204" pitchFamily="66" charset="0"/>
              </a:rPr>
              <a:t>успадкувала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ознаки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матері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Кругле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обличчя</a:t>
            </a:r>
            <a:r>
              <a:rPr lang="ru-RU" sz="2000" dirty="0">
                <a:latin typeface="Comic Sans MS" panose="030F0702030302020204" pitchFamily="66" charset="0"/>
              </a:rPr>
              <a:t> і ямочки на </a:t>
            </a:r>
            <a:r>
              <a:rPr lang="ru-RU" sz="2000" dirty="0" err="1">
                <a:latin typeface="Comic Sans MS" panose="030F0702030302020204" pitchFamily="66" charset="0"/>
              </a:rPr>
              <a:t>щоках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домінантні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ознаки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65E4B-EC32-41D6-988F-901D46F1283B}"/>
              </a:ext>
            </a:extLst>
          </p:cNvPr>
          <p:cNvSpPr txBox="1"/>
          <p:nvPr/>
        </p:nvSpPr>
        <p:spPr>
          <a:xfrm>
            <a:off x="269730" y="2521461"/>
            <a:ext cx="44704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Дано: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круглого </a:t>
            </a:r>
            <a:r>
              <a:rPr lang="ru-RU" sz="2000" dirty="0" err="1">
                <a:latin typeface="Comic Sans MS" panose="030F0702030302020204" pitchFamily="66" charset="0"/>
              </a:rPr>
              <a:t>обличчя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</a:t>
            </a:r>
            <a:r>
              <a:rPr lang="ru-RU" sz="2000" dirty="0" err="1">
                <a:latin typeface="Comic Sans MS" panose="030F0702030302020204" pitchFamily="66" charset="0"/>
              </a:rPr>
              <a:t>видовженого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обличчя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 – ген </a:t>
            </a:r>
            <a:r>
              <a:rPr lang="ru-RU" sz="2000" dirty="0" err="1">
                <a:latin typeface="Comic Sans MS" panose="030F0702030302020204" pitchFamily="66" charset="0"/>
              </a:rPr>
              <a:t>наявності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ямочок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pl-PL" sz="2000" dirty="0">
                <a:latin typeface="Comic Sans MS" panose="030F0702030302020204" pitchFamily="66" charset="0"/>
              </a:rPr>
              <a:t>b – </a:t>
            </a:r>
            <a:r>
              <a:rPr lang="ru-RU" sz="2000" dirty="0">
                <a:latin typeface="Comic Sans MS" panose="030F0702030302020204" pitchFamily="66" charset="0"/>
              </a:rPr>
              <a:t>ген </a:t>
            </a:r>
            <a:r>
              <a:rPr lang="ru-RU" sz="2000" dirty="0" err="1">
                <a:latin typeface="Comic Sans MS" panose="030F0702030302020204" pitchFamily="66" charset="0"/>
              </a:rPr>
              <a:t>відсутності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ямочок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АА і </a:t>
            </a:r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кругле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обличчя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видовжене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обличчя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ВВ і В</a:t>
            </a:r>
            <a:r>
              <a:rPr lang="pl-PL" sz="2000" dirty="0">
                <a:latin typeface="Comic Sans MS" panose="030F0702030302020204" pitchFamily="66" charset="0"/>
              </a:rPr>
              <a:t>b – </a:t>
            </a:r>
            <a:r>
              <a:rPr lang="ru-RU" sz="2000" dirty="0">
                <a:latin typeface="Comic Sans MS" panose="030F0702030302020204" pitchFamily="66" charset="0"/>
              </a:rPr>
              <a:t>ямочки на </a:t>
            </a:r>
            <a:r>
              <a:rPr lang="ru-RU" sz="2000" dirty="0" err="1">
                <a:latin typeface="Comic Sans MS" panose="030F0702030302020204" pitchFamily="66" charset="0"/>
              </a:rPr>
              <a:t>щоках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pl-PL" sz="2000" dirty="0">
                <a:latin typeface="Comic Sans MS" panose="030F0702030302020204" pitchFamily="66" charset="0"/>
              </a:rPr>
              <a:t>bb – </a:t>
            </a:r>
            <a:r>
              <a:rPr lang="ru-RU" sz="2000" dirty="0" err="1">
                <a:latin typeface="Comic Sans MS" panose="030F0702030302020204" pitchFamily="66" charset="0"/>
              </a:rPr>
              <a:t>відсутність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ямочок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4A9762-F461-4FB0-AA36-9972F96139C5}"/>
              </a:ext>
            </a:extLst>
          </p:cNvPr>
          <p:cNvCxnSpPr>
            <a:cxnSpLocks/>
          </p:cNvCxnSpPr>
          <p:nvPr/>
        </p:nvCxnSpPr>
        <p:spPr>
          <a:xfrm>
            <a:off x="222643" y="5407588"/>
            <a:ext cx="32204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70187E-7C49-4F20-8021-A506FE8B62D5}"/>
              </a:ext>
            </a:extLst>
          </p:cNvPr>
          <p:cNvSpPr txBox="1"/>
          <p:nvPr/>
        </p:nvSpPr>
        <p:spPr>
          <a:xfrm>
            <a:off x="154058" y="5483188"/>
            <a:ext cx="36688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Ймовірність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народження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дітей</a:t>
            </a:r>
            <a:r>
              <a:rPr lang="ru-RU" sz="2000" dirty="0">
                <a:latin typeface="Comic Sans MS" panose="030F0702030302020204" pitchFamily="66" charset="0"/>
              </a:rPr>
              <a:t> з </a:t>
            </a:r>
            <a:r>
              <a:rPr lang="ru-RU" sz="2000" dirty="0" err="1">
                <a:latin typeface="Comic Sans MS" panose="030F0702030302020204" pitchFamily="66" charset="0"/>
              </a:rPr>
              <a:t>видовженим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обличчям</a:t>
            </a:r>
            <a:r>
              <a:rPr lang="ru-RU" sz="2000" dirty="0">
                <a:latin typeface="Comic Sans MS" panose="030F0702030302020204" pitchFamily="66" charset="0"/>
              </a:rPr>
              <a:t> і ямочками - ?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CF69219-4BC7-43D7-853F-7D946D12729A}"/>
              </a:ext>
            </a:extLst>
          </p:cNvPr>
          <p:cNvCxnSpPr>
            <a:cxnSpLocks/>
          </p:cNvCxnSpPr>
          <p:nvPr/>
        </p:nvCxnSpPr>
        <p:spPr>
          <a:xfrm>
            <a:off x="4041422" y="2151900"/>
            <a:ext cx="0" cy="4652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7CAE29-2DA2-416A-BDA7-AF077B388058}"/>
              </a:ext>
            </a:extLst>
          </p:cNvPr>
          <p:cNvSpPr txBox="1"/>
          <p:nvPr/>
        </p:nvSpPr>
        <p:spPr>
          <a:xfrm>
            <a:off x="7162626" y="2008436"/>
            <a:ext cx="2167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Розв’язання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B099B6D-A05F-4210-9B7D-158A87B7CDD0}"/>
              </a:ext>
            </a:extLst>
          </p:cNvPr>
          <p:cNvGrpSpPr/>
          <p:nvPr/>
        </p:nvGrpSpPr>
        <p:grpSpPr>
          <a:xfrm>
            <a:off x="4234948" y="2372979"/>
            <a:ext cx="3467616" cy="604200"/>
            <a:chOff x="4942641" y="3056285"/>
            <a:chExt cx="3467616" cy="6042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717AB4-2DDB-4CBC-944D-60A8859A197A}"/>
                </a:ext>
              </a:extLst>
            </p:cNvPr>
            <p:cNvSpPr txBox="1"/>
            <p:nvPr/>
          </p:nvSpPr>
          <p:spPr>
            <a:xfrm>
              <a:off x="4942641" y="3056285"/>
              <a:ext cx="3467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      </a:t>
              </a:r>
              <a:r>
                <a:rPr lang="en-US" sz="2400" dirty="0">
                  <a:latin typeface="Comic Sans MS" panose="030F0702030302020204" pitchFamily="66" charset="0"/>
                </a:rPr>
                <a:t>a</a:t>
              </a:r>
              <a:r>
                <a:rPr lang="uk-UA" sz="2400" dirty="0">
                  <a:latin typeface="Comic Sans MS" panose="030F0702030302020204" pitchFamily="66" charset="0"/>
                </a:rPr>
                <a:t>а</a:t>
              </a:r>
              <a:r>
                <a:rPr lang="en-US" sz="2400" dirty="0">
                  <a:latin typeface="Comic Sans MS" panose="030F0702030302020204" pitchFamily="66" charset="0"/>
                </a:rPr>
                <a:t>Bb</a:t>
              </a:r>
              <a:r>
                <a:rPr lang="uk-UA" sz="2400" dirty="0">
                  <a:latin typeface="Comic Sans MS" panose="030F0702030302020204" pitchFamily="66" charset="0"/>
                </a:rPr>
                <a:t>  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r>
                <a:rPr lang="uk-UA" sz="2400" dirty="0">
                  <a:latin typeface="Comic Sans MS" panose="030F0702030302020204" pitchFamily="66" charset="0"/>
                </a:rPr>
                <a:t>Х       </a:t>
              </a:r>
              <a:r>
                <a:rPr lang="uk-UA" sz="2400" dirty="0" err="1">
                  <a:latin typeface="Comic Sans MS" panose="030F0702030302020204" pitchFamily="66" charset="0"/>
                </a:rPr>
                <a:t>Аа</a:t>
              </a:r>
              <a:r>
                <a:rPr lang="en-US" sz="2400" dirty="0">
                  <a:latin typeface="Comic Sans MS" panose="030F0702030302020204" pitchFamily="66" charset="0"/>
                </a:rPr>
                <a:t>bb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591509A-A6C6-4291-801D-5FECD2F23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76" t="10647" r="41804" b="6579"/>
            <a:stretch/>
          </p:blipFill>
          <p:spPr>
            <a:xfrm>
              <a:off x="5319924" y="3114556"/>
              <a:ext cx="367069" cy="545929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89B35E7-C76D-47BC-AACA-0849E20F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7434" y="3092042"/>
              <a:ext cx="398388" cy="40736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12043A-B43A-44AF-AE64-A93EFCC231DD}"/>
              </a:ext>
            </a:extLst>
          </p:cNvPr>
          <p:cNvSpPr txBox="1"/>
          <p:nvPr/>
        </p:nvSpPr>
        <p:spPr>
          <a:xfrm>
            <a:off x="4205857" y="2915274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956254E-9EF9-4A53-8556-2F4A243DFAD9}"/>
              </a:ext>
            </a:extLst>
          </p:cNvPr>
          <p:cNvGrpSpPr/>
          <p:nvPr/>
        </p:nvGrpSpPr>
        <p:grpSpPr>
          <a:xfrm>
            <a:off x="4785136" y="2908798"/>
            <a:ext cx="670821" cy="496760"/>
            <a:chOff x="7178025" y="4033898"/>
            <a:chExt cx="670821" cy="49676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F2F953-55E7-4D16-96BE-A264FFE0E1C2}"/>
                </a:ext>
              </a:extLst>
            </p:cNvPr>
            <p:cNvSpPr txBox="1"/>
            <p:nvPr/>
          </p:nvSpPr>
          <p:spPr>
            <a:xfrm>
              <a:off x="7178025" y="4033898"/>
              <a:ext cx="670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aB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342EA480-E312-4841-AB71-305838BB6D72}"/>
                </a:ext>
              </a:extLst>
            </p:cNvPr>
            <p:cNvSpPr/>
            <p:nvPr/>
          </p:nvSpPr>
          <p:spPr>
            <a:xfrm>
              <a:off x="7274264" y="4068993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3EB8F8E-6742-4A19-88E1-844EC0C201A8}"/>
              </a:ext>
            </a:extLst>
          </p:cNvPr>
          <p:cNvGrpSpPr/>
          <p:nvPr/>
        </p:nvGrpSpPr>
        <p:grpSpPr>
          <a:xfrm>
            <a:off x="7186549" y="2895016"/>
            <a:ext cx="707245" cy="487694"/>
            <a:chOff x="7169498" y="4042964"/>
            <a:chExt cx="707245" cy="48769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16CD7A-AF72-4F2B-94ED-8177A81B547B}"/>
                </a:ext>
              </a:extLst>
            </p:cNvPr>
            <p:cNvSpPr txBox="1"/>
            <p:nvPr/>
          </p:nvSpPr>
          <p:spPr>
            <a:xfrm>
              <a:off x="7169498" y="4042964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7E210FC9-6C15-406E-AC03-C0C0C1D050F7}"/>
                </a:ext>
              </a:extLst>
            </p:cNvPr>
            <p:cNvSpPr/>
            <p:nvPr/>
          </p:nvSpPr>
          <p:spPr>
            <a:xfrm>
              <a:off x="7274264" y="4068993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C2CF9CD-13B4-4945-9DE6-9B3197DE5240}"/>
              </a:ext>
            </a:extLst>
          </p:cNvPr>
          <p:cNvGrpSpPr/>
          <p:nvPr/>
        </p:nvGrpSpPr>
        <p:grpSpPr>
          <a:xfrm>
            <a:off x="4202410" y="3434467"/>
            <a:ext cx="456876" cy="637394"/>
            <a:chOff x="4913208" y="3536963"/>
            <a:chExt cx="456876" cy="63739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E0716D-EC95-483D-BA50-90992B031BDB}"/>
                </a:ext>
              </a:extLst>
            </p:cNvPr>
            <p:cNvSpPr txBox="1"/>
            <p:nvPr/>
          </p:nvSpPr>
          <p:spPr>
            <a:xfrm>
              <a:off x="4913208" y="3536963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F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B26446-FFA0-496A-9A13-A665BC3EFCF2}"/>
                </a:ext>
              </a:extLst>
            </p:cNvPr>
            <p:cNvSpPr txBox="1"/>
            <p:nvPr/>
          </p:nvSpPr>
          <p:spPr>
            <a:xfrm>
              <a:off x="5047560" y="3712692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1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8BB06A8-0CF2-44DB-B670-9947F81B2E29}"/>
              </a:ext>
            </a:extLst>
          </p:cNvPr>
          <p:cNvSpPr txBox="1"/>
          <p:nvPr/>
        </p:nvSpPr>
        <p:spPr>
          <a:xfrm>
            <a:off x="4066393" y="6201982"/>
            <a:ext cx="8093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Відповідь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</a:rPr>
              <a:t>вірогідність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народження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дитини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видовженим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обличчям</a:t>
            </a:r>
            <a:r>
              <a:rPr lang="ru-RU" dirty="0">
                <a:latin typeface="Comic Sans MS" panose="030F0702030302020204" pitchFamily="66" charset="0"/>
              </a:rPr>
              <a:t> і ямочками 25%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91AC8A7-E68C-4885-8B5E-5246160BE066}"/>
              </a:ext>
            </a:extLst>
          </p:cNvPr>
          <p:cNvCxnSpPr>
            <a:cxnSpLocks/>
          </p:cNvCxnSpPr>
          <p:nvPr/>
        </p:nvCxnSpPr>
        <p:spPr>
          <a:xfrm>
            <a:off x="5313610" y="3434467"/>
            <a:ext cx="575614" cy="1687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D1C3F4E6-5ED4-4708-8E7E-CCF15B95DB75}"/>
              </a:ext>
            </a:extLst>
          </p:cNvPr>
          <p:cNvCxnSpPr>
            <a:cxnSpLocks/>
          </p:cNvCxnSpPr>
          <p:nvPr/>
        </p:nvCxnSpPr>
        <p:spPr>
          <a:xfrm flipH="1">
            <a:off x="6543548" y="3408739"/>
            <a:ext cx="815808" cy="2303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364E4E4-75F9-40D5-82A3-4C0202583F61}"/>
              </a:ext>
            </a:extLst>
          </p:cNvPr>
          <p:cNvSpPr txBox="1"/>
          <p:nvPr/>
        </p:nvSpPr>
        <p:spPr>
          <a:xfrm>
            <a:off x="5789918" y="3480851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latin typeface="Comic Sans MS" panose="030F0702030302020204" pitchFamily="66" charset="0"/>
              </a:rPr>
              <a:t>аа</a:t>
            </a:r>
            <a:r>
              <a:rPr lang="en-US" sz="2400" dirty="0">
                <a:latin typeface="Comic Sans MS" panose="030F0702030302020204" pitchFamily="66" charset="0"/>
              </a:rPr>
              <a:t>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636B8B-E74C-4C09-A39A-C2478736D8B0}"/>
              </a:ext>
            </a:extLst>
          </p:cNvPr>
          <p:cNvSpPr txBox="1"/>
          <p:nvPr/>
        </p:nvSpPr>
        <p:spPr>
          <a:xfrm>
            <a:off x="8276335" y="2904105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E62397B-0AA9-4FC5-8DAD-FF40BAD18DC4}"/>
              </a:ext>
            </a:extLst>
          </p:cNvPr>
          <p:cNvGrpSpPr/>
          <p:nvPr/>
        </p:nvGrpSpPr>
        <p:grpSpPr>
          <a:xfrm>
            <a:off x="8953488" y="2572505"/>
            <a:ext cx="643010" cy="834960"/>
            <a:chOff x="7235687" y="3695698"/>
            <a:chExt cx="643010" cy="83496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C5861D-E71B-4892-BCA4-6E734A579301}"/>
                </a:ext>
              </a:extLst>
            </p:cNvPr>
            <p:cNvSpPr txBox="1"/>
            <p:nvPr/>
          </p:nvSpPr>
          <p:spPr>
            <a:xfrm>
              <a:off x="7235687" y="3695698"/>
              <a:ext cx="6430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F03C9AA-3F09-4D66-A534-0490AA615AC8}"/>
                </a:ext>
              </a:extLst>
            </p:cNvPr>
            <p:cNvSpPr/>
            <p:nvPr/>
          </p:nvSpPr>
          <p:spPr>
            <a:xfrm>
              <a:off x="7274264" y="4068993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BB28CA1-492B-439A-8754-F7B2A75289C1}"/>
              </a:ext>
            </a:extLst>
          </p:cNvPr>
          <p:cNvGrpSpPr/>
          <p:nvPr/>
        </p:nvGrpSpPr>
        <p:grpSpPr>
          <a:xfrm>
            <a:off x="10964293" y="2915274"/>
            <a:ext cx="774571" cy="477214"/>
            <a:chOff x="7143628" y="4053444"/>
            <a:chExt cx="774571" cy="47721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B3363E8-7EC7-42BF-BBA5-B4653107F00F}"/>
                </a:ext>
              </a:extLst>
            </p:cNvPr>
            <p:cNvSpPr txBox="1"/>
            <p:nvPr/>
          </p:nvSpPr>
          <p:spPr>
            <a:xfrm>
              <a:off x="7143628" y="4053444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4020891B-69AA-41D6-B9CA-3FEA583C5B44}"/>
                </a:ext>
              </a:extLst>
            </p:cNvPr>
            <p:cNvSpPr/>
            <p:nvPr/>
          </p:nvSpPr>
          <p:spPr>
            <a:xfrm>
              <a:off x="7274264" y="4068993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E1BADCB-8DAF-42B1-865A-B26FAB3C6046}"/>
              </a:ext>
            </a:extLst>
          </p:cNvPr>
          <p:cNvGrpSpPr/>
          <p:nvPr/>
        </p:nvGrpSpPr>
        <p:grpSpPr>
          <a:xfrm>
            <a:off x="8313696" y="2403683"/>
            <a:ext cx="3591048" cy="571788"/>
            <a:chOff x="8633667" y="3037738"/>
            <a:chExt cx="3591048" cy="57178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55714CF-110F-46B8-BBAC-B16EB3079B20}"/>
                </a:ext>
              </a:extLst>
            </p:cNvPr>
            <p:cNvSpPr txBox="1"/>
            <p:nvPr/>
          </p:nvSpPr>
          <p:spPr>
            <a:xfrm>
              <a:off x="8633667" y="3037738"/>
              <a:ext cx="3591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      А</a:t>
              </a:r>
              <a:r>
                <a:rPr lang="en-US" sz="2400" dirty="0">
                  <a:latin typeface="Comic Sans MS" panose="030F0702030302020204" pitchFamily="66" charset="0"/>
                </a:rPr>
                <a:t>abb</a:t>
              </a:r>
              <a:r>
                <a:rPr lang="uk-UA" sz="2400" dirty="0">
                  <a:latin typeface="Comic Sans MS" panose="030F0702030302020204" pitchFamily="66" charset="0"/>
                </a:rPr>
                <a:t>     Х    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AAbb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D4B5EF3-575D-42E4-83DB-787B61F0C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76" t="10647" r="41804" b="6579"/>
            <a:stretch/>
          </p:blipFill>
          <p:spPr>
            <a:xfrm>
              <a:off x="9041224" y="3063597"/>
              <a:ext cx="367069" cy="545929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AC75BDE-1A2B-4A79-AE0F-E1B361E48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15155" y="3074682"/>
              <a:ext cx="367070" cy="375338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D0E92D3-37E5-42CA-BB30-81BF0B939A95}"/>
              </a:ext>
            </a:extLst>
          </p:cNvPr>
          <p:cNvGrpSpPr/>
          <p:nvPr/>
        </p:nvGrpSpPr>
        <p:grpSpPr>
          <a:xfrm>
            <a:off x="9483201" y="2917863"/>
            <a:ext cx="707245" cy="487620"/>
            <a:chOff x="7180773" y="4043038"/>
            <a:chExt cx="707245" cy="48762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C8273C4-1DD8-47C1-AD79-C4B1920E6781}"/>
                </a:ext>
              </a:extLst>
            </p:cNvPr>
            <p:cNvSpPr txBox="1"/>
            <p:nvPr/>
          </p:nvSpPr>
          <p:spPr>
            <a:xfrm>
              <a:off x="7180773" y="404303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25BF7461-284D-472E-9A44-A4C1E608B404}"/>
                </a:ext>
              </a:extLst>
            </p:cNvPr>
            <p:cNvSpPr/>
            <p:nvPr/>
          </p:nvSpPr>
          <p:spPr>
            <a:xfrm>
              <a:off x="7274264" y="4068993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DC32E5C-590D-4F36-B273-3BDE167F9718}"/>
              </a:ext>
            </a:extLst>
          </p:cNvPr>
          <p:cNvGrpSpPr/>
          <p:nvPr/>
        </p:nvGrpSpPr>
        <p:grpSpPr>
          <a:xfrm>
            <a:off x="8290928" y="3265381"/>
            <a:ext cx="460287" cy="658156"/>
            <a:chOff x="8796290" y="3479283"/>
            <a:chExt cx="460287" cy="65815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D1185A1-15D1-4F44-9C24-AE1F451CF936}"/>
                </a:ext>
              </a:extLst>
            </p:cNvPr>
            <p:cNvSpPr txBox="1"/>
            <p:nvPr/>
          </p:nvSpPr>
          <p:spPr>
            <a:xfrm>
              <a:off x="8934053" y="3675774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1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18019EA-710D-494D-8ABF-B2C5850C9A9B}"/>
                </a:ext>
              </a:extLst>
            </p:cNvPr>
            <p:cNvSpPr txBox="1"/>
            <p:nvPr/>
          </p:nvSpPr>
          <p:spPr>
            <a:xfrm>
              <a:off x="8796290" y="3479283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F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26B9098-1AAE-4C1E-A8E9-080A2B31DFD2}"/>
              </a:ext>
            </a:extLst>
          </p:cNvPr>
          <p:cNvSpPr txBox="1"/>
          <p:nvPr/>
        </p:nvSpPr>
        <p:spPr>
          <a:xfrm>
            <a:off x="10077149" y="3398693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latin typeface="Comic Sans MS" panose="030F0702030302020204" pitchFamily="66" charset="0"/>
              </a:rPr>
              <a:t>Аа</a:t>
            </a:r>
            <a:r>
              <a:rPr lang="en-US" sz="2400" dirty="0">
                <a:latin typeface="Comic Sans MS" panose="030F0702030302020204" pitchFamily="66" charset="0"/>
              </a:rPr>
              <a:t>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84B96CBB-62D1-4F3B-9826-F6F97BD4F635}"/>
              </a:ext>
            </a:extLst>
          </p:cNvPr>
          <p:cNvCxnSpPr>
            <a:cxnSpLocks/>
          </p:cNvCxnSpPr>
          <p:nvPr/>
        </p:nvCxnSpPr>
        <p:spPr>
          <a:xfrm>
            <a:off x="10098862" y="3339061"/>
            <a:ext cx="191762" cy="1426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97E40C28-34CC-4207-AAC5-1C30B650AE62}"/>
              </a:ext>
            </a:extLst>
          </p:cNvPr>
          <p:cNvCxnSpPr>
            <a:cxnSpLocks/>
          </p:cNvCxnSpPr>
          <p:nvPr/>
        </p:nvCxnSpPr>
        <p:spPr>
          <a:xfrm flipH="1">
            <a:off x="10839860" y="3333387"/>
            <a:ext cx="254858" cy="186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E59D4A3-3BA4-4EA6-BC23-DE4DDD1AF6C5}"/>
              </a:ext>
            </a:extLst>
          </p:cNvPr>
          <p:cNvSpPr txBox="1"/>
          <p:nvPr/>
        </p:nvSpPr>
        <p:spPr>
          <a:xfrm>
            <a:off x="4140624" y="5506723"/>
            <a:ext cx="3605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За генотипом: 1:1:1:1.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E7C5756-C719-4F4E-9104-1657E9AAEE87}"/>
              </a:ext>
            </a:extLst>
          </p:cNvPr>
          <p:cNvSpPr txBox="1"/>
          <p:nvPr/>
        </p:nvSpPr>
        <p:spPr>
          <a:xfrm>
            <a:off x="4077155" y="5705487"/>
            <a:ext cx="7916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Comic Sans MS" panose="030F0702030302020204" pitchFamily="66" charset="0"/>
              </a:rPr>
              <a:t>За фенотипом: </a:t>
            </a:r>
            <a:r>
              <a:rPr lang="ru-RU" sz="1600" dirty="0">
                <a:latin typeface="Comic Sans MS" panose="030F0702030302020204" pitchFamily="66" charset="0"/>
              </a:rPr>
              <a:t>25% </a:t>
            </a:r>
            <a:r>
              <a:rPr lang="ru-RU" sz="1600" dirty="0" err="1">
                <a:latin typeface="Comic Sans MS" panose="030F0702030302020204" pitchFamily="66" charset="0"/>
              </a:rPr>
              <a:t>круглолиці</a:t>
            </a:r>
            <a:r>
              <a:rPr lang="ru-RU" sz="1600" dirty="0">
                <a:latin typeface="Comic Sans MS" panose="030F0702030302020204" pitchFamily="66" charset="0"/>
              </a:rPr>
              <a:t>, з ямочками, 25% - </a:t>
            </a:r>
            <a:r>
              <a:rPr lang="ru-RU" sz="1600" dirty="0" err="1">
                <a:latin typeface="Comic Sans MS" panose="030F0702030302020204" pitchFamily="66" charset="0"/>
              </a:rPr>
              <a:t>круглолиці</a:t>
            </a:r>
            <a:r>
              <a:rPr lang="ru-RU" sz="1600" dirty="0">
                <a:latin typeface="Comic Sans MS" panose="030F0702030302020204" pitchFamily="66" charset="0"/>
              </a:rPr>
              <a:t>, без </a:t>
            </a:r>
            <a:r>
              <a:rPr lang="ru-RU" sz="1600" dirty="0" err="1">
                <a:latin typeface="Comic Sans MS" panose="030F0702030302020204" pitchFamily="66" charset="0"/>
              </a:rPr>
              <a:t>ямочок</a:t>
            </a:r>
            <a:r>
              <a:rPr lang="ru-RU" sz="1600" dirty="0">
                <a:latin typeface="Comic Sans MS" panose="030F0702030302020204" pitchFamily="66" charset="0"/>
              </a:rPr>
              <a:t>, 25% - </a:t>
            </a:r>
            <a:r>
              <a:rPr lang="ru-RU" sz="1600" dirty="0" err="1">
                <a:latin typeface="Comic Sans MS" panose="030F0702030302020204" pitchFamily="66" charset="0"/>
              </a:rPr>
              <a:t>видовжене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обличчя</a:t>
            </a:r>
            <a:r>
              <a:rPr lang="ru-RU" sz="1600" dirty="0">
                <a:latin typeface="Comic Sans MS" panose="030F0702030302020204" pitchFamily="66" charset="0"/>
              </a:rPr>
              <a:t>, з ямочками, 25% - </a:t>
            </a:r>
            <a:r>
              <a:rPr lang="ru-RU" sz="1600" dirty="0" err="1">
                <a:latin typeface="Comic Sans MS" panose="030F0702030302020204" pitchFamily="66" charset="0"/>
              </a:rPr>
              <a:t>видовжене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обличчя</a:t>
            </a:r>
            <a:r>
              <a:rPr lang="ru-RU" sz="1600" dirty="0">
                <a:latin typeface="Comic Sans MS" panose="030F0702030302020204" pitchFamily="66" charset="0"/>
              </a:rPr>
              <a:t>, без </a:t>
            </a:r>
            <a:r>
              <a:rPr lang="ru-RU" sz="1600" dirty="0" err="1">
                <a:latin typeface="Comic Sans MS" panose="030F0702030302020204" pitchFamily="66" charset="0"/>
              </a:rPr>
              <a:t>ямочок</a:t>
            </a:r>
            <a:r>
              <a:rPr lang="ru-RU" sz="1600" dirty="0">
                <a:latin typeface="Comic Sans MS" panose="030F0702030302020204" pitchFamily="66" charset="0"/>
              </a:rPr>
              <a:t>.</a:t>
            </a:r>
            <a:endParaRPr lang="uk-UA" sz="1600" dirty="0">
              <a:latin typeface="Comic Sans MS" panose="030F0702030302020204" pitchFamily="66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56648F9-8C8D-4AC3-B03A-D4AAC442E22D}"/>
              </a:ext>
            </a:extLst>
          </p:cNvPr>
          <p:cNvGrpSpPr/>
          <p:nvPr/>
        </p:nvGrpSpPr>
        <p:grpSpPr>
          <a:xfrm>
            <a:off x="5371627" y="2917128"/>
            <a:ext cx="707245" cy="476542"/>
            <a:chOff x="7180340" y="4054116"/>
            <a:chExt cx="707245" cy="47654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211B15D-19BB-4253-80F7-A10AF8E51162}"/>
                </a:ext>
              </a:extLst>
            </p:cNvPr>
            <p:cNvSpPr txBox="1"/>
            <p:nvPr/>
          </p:nvSpPr>
          <p:spPr>
            <a:xfrm>
              <a:off x="7180340" y="4054116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271557C2-B18A-42C0-B4BE-CC157531EB7D}"/>
                </a:ext>
              </a:extLst>
            </p:cNvPr>
            <p:cNvSpPr/>
            <p:nvPr/>
          </p:nvSpPr>
          <p:spPr>
            <a:xfrm>
              <a:off x="7274264" y="4068993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6AB89157-7803-4AD3-BC09-0E19A7537C94}"/>
              </a:ext>
            </a:extLst>
          </p:cNvPr>
          <p:cNvGrpSpPr/>
          <p:nvPr/>
        </p:nvGrpSpPr>
        <p:grpSpPr>
          <a:xfrm>
            <a:off x="6534539" y="2907136"/>
            <a:ext cx="707245" cy="474037"/>
            <a:chOff x="7133468" y="4056621"/>
            <a:chExt cx="707245" cy="47403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B44927A-CA06-4194-A73E-98DCEAE9AB3E}"/>
                </a:ext>
              </a:extLst>
            </p:cNvPr>
            <p:cNvSpPr txBox="1"/>
            <p:nvPr/>
          </p:nvSpPr>
          <p:spPr>
            <a:xfrm>
              <a:off x="7133468" y="4056621"/>
              <a:ext cx="707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E4A2D8C5-0733-45EA-9249-E236EDF9816A}"/>
                </a:ext>
              </a:extLst>
            </p:cNvPr>
            <p:cNvSpPr/>
            <p:nvPr/>
          </p:nvSpPr>
          <p:spPr>
            <a:xfrm>
              <a:off x="7274264" y="4068993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8D23A229-501B-441D-BEE7-E081848A4DFD}"/>
              </a:ext>
            </a:extLst>
          </p:cNvPr>
          <p:cNvGrpSpPr/>
          <p:nvPr/>
        </p:nvGrpSpPr>
        <p:grpSpPr>
          <a:xfrm>
            <a:off x="4184625" y="4083146"/>
            <a:ext cx="3284874" cy="604200"/>
            <a:chOff x="4942641" y="3056285"/>
            <a:chExt cx="3284874" cy="60420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76622FE-603D-4B7D-B5A6-BB3DA8DF0771}"/>
                </a:ext>
              </a:extLst>
            </p:cNvPr>
            <p:cNvSpPr txBox="1"/>
            <p:nvPr/>
          </p:nvSpPr>
          <p:spPr>
            <a:xfrm>
              <a:off x="4942641" y="3056285"/>
              <a:ext cx="3284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      </a:t>
              </a:r>
              <a:r>
                <a:rPr lang="en-US" sz="2400" dirty="0">
                  <a:latin typeface="Comic Sans MS" panose="030F0702030302020204" pitchFamily="66" charset="0"/>
                </a:rPr>
                <a:t>a</a:t>
              </a:r>
              <a:r>
                <a:rPr lang="uk-UA" sz="2400" dirty="0">
                  <a:latin typeface="Comic Sans MS" panose="030F0702030302020204" pitchFamily="66" charset="0"/>
                </a:rPr>
                <a:t>а</a:t>
              </a:r>
              <a:r>
                <a:rPr lang="en-US" sz="2400" dirty="0">
                  <a:latin typeface="Comic Sans MS" panose="030F0702030302020204" pitchFamily="66" charset="0"/>
                </a:rPr>
                <a:t>Bb</a:t>
              </a:r>
              <a:r>
                <a:rPr lang="uk-UA" sz="2400" dirty="0">
                  <a:latin typeface="Comic Sans MS" panose="030F0702030302020204" pitchFamily="66" charset="0"/>
                </a:rPr>
                <a:t>  Х      </a:t>
              </a:r>
              <a:r>
                <a:rPr lang="en-US" sz="2400" dirty="0">
                  <a:latin typeface="Comic Sans MS" panose="030F0702030302020204" pitchFamily="66" charset="0"/>
                </a:rPr>
                <a:t>A</a:t>
              </a:r>
              <a:r>
                <a:rPr lang="uk-UA" sz="2400" dirty="0">
                  <a:latin typeface="Comic Sans MS" panose="030F0702030302020204" pitchFamily="66" charset="0"/>
                </a:rPr>
                <a:t>а</a:t>
              </a:r>
              <a:r>
                <a:rPr lang="en-US" sz="2400" dirty="0">
                  <a:latin typeface="Comic Sans MS" panose="030F0702030302020204" pitchFamily="66" charset="0"/>
                </a:rPr>
                <a:t>bb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3B30C01B-0F9F-473C-A389-004C05384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76" t="10647" r="41804" b="6579"/>
            <a:stretch/>
          </p:blipFill>
          <p:spPr>
            <a:xfrm>
              <a:off x="5319924" y="3114556"/>
              <a:ext cx="367069" cy="545929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46AB6BB5-579E-49A2-87E7-98341179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2851" y="3058306"/>
              <a:ext cx="398388" cy="407361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EB33DCCE-4BA0-4331-8C7E-945D09F237FD}"/>
              </a:ext>
            </a:extLst>
          </p:cNvPr>
          <p:cNvSpPr txBox="1"/>
          <p:nvPr/>
        </p:nvSpPr>
        <p:spPr>
          <a:xfrm>
            <a:off x="4164626" y="4606523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A1FFA74D-C03E-453D-83B1-BC22E2BFA274}"/>
              </a:ext>
            </a:extLst>
          </p:cNvPr>
          <p:cNvGrpSpPr/>
          <p:nvPr/>
        </p:nvGrpSpPr>
        <p:grpSpPr>
          <a:xfrm>
            <a:off x="4943837" y="4516108"/>
            <a:ext cx="630827" cy="486283"/>
            <a:chOff x="7189598" y="4044375"/>
            <a:chExt cx="630827" cy="48628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B4E90FA-9BF3-4578-9A2E-A345E75227B1}"/>
                </a:ext>
              </a:extLst>
            </p:cNvPr>
            <p:cNvSpPr txBox="1"/>
            <p:nvPr/>
          </p:nvSpPr>
          <p:spPr>
            <a:xfrm>
              <a:off x="7189598" y="4044375"/>
              <a:ext cx="630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aB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8F762EF5-C53E-45AE-94D4-CE828E957DD7}"/>
                </a:ext>
              </a:extLst>
            </p:cNvPr>
            <p:cNvSpPr/>
            <p:nvPr/>
          </p:nvSpPr>
          <p:spPr>
            <a:xfrm>
              <a:off x="7274264" y="4068993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092C5244-EDDA-4829-B00A-B9C9FD07CCF5}"/>
              </a:ext>
            </a:extLst>
          </p:cNvPr>
          <p:cNvGrpSpPr/>
          <p:nvPr/>
        </p:nvGrpSpPr>
        <p:grpSpPr>
          <a:xfrm>
            <a:off x="6536433" y="4527324"/>
            <a:ext cx="774571" cy="477282"/>
            <a:chOff x="7135348" y="4053376"/>
            <a:chExt cx="774571" cy="47728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3F50C90-1C1B-41C4-A41B-42242B3B6BE7}"/>
                </a:ext>
              </a:extLst>
            </p:cNvPr>
            <p:cNvSpPr txBox="1"/>
            <p:nvPr/>
          </p:nvSpPr>
          <p:spPr>
            <a:xfrm>
              <a:off x="7135348" y="4053376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06441E17-6167-42FD-951F-05B25B8AB4D4}"/>
                </a:ext>
              </a:extLst>
            </p:cNvPr>
            <p:cNvSpPr/>
            <p:nvPr/>
          </p:nvSpPr>
          <p:spPr>
            <a:xfrm>
              <a:off x="7274264" y="4068993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A8671804-94D2-4712-94DE-1DF37DFAFB1F}"/>
              </a:ext>
            </a:extLst>
          </p:cNvPr>
          <p:cNvGrpSpPr/>
          <p:nvPr/>
        </p:nvGrpSpPr>
        <p:grpSpPr>
          <a:xfrm>
            <a:off x="4921729" y="5061891"/>
            <a:ext cx="707245" cy="476450"/>
            <a:chOff x="7180184" y="4054208"/>
            <a:chExt cx="707245" cy="47645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95FD73B-F744-45F1-B8BC-F9C7AB78770B}"/>
                </a:ext>
              </a:extLst>
            </p:cNvPr>
            <p:cNvSpPr txBox="1"/>
            <p:nvPr/>
          </p:nvSpPr>
          <p:spPr>
            <a:xfrm>
              <a:off x="7180184" y="405420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E39028CD-B4E0-4ED0-97F2-41FF517C7EA8}"/>
                </a:ext>
              </a:extLst>
            </p:cNvPr>
            <p:cNvSpPr/>
            <p:nvPr/>
          </p:nvSpPr>
          <p:spPr>
            <a:xfrm>
              <a:off x="7274264" y="4068993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421A0BDA-3536-488F-8251-AAB0D3A0ED77}"/>
              </a:ext>
            </a:extLst>
          </p:cNvPr>
          <p:cNvGrpSpPr/>
          <p:nvPr/>
        </p:nvGrpSpPr>
        <p:grpSpPr>
          <a:xfrm>
            <a:off x="6579020" y="5054392"/>
            <a:ext cx="707245" cy="475574"/>
            <a:chOff x="7191079" y="4055084"/>
            <a:chExt cx="707245" cy="47557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00A5D2D-6531-4E1C-B615-0639950024BD}"/>
                </a:ext>
              </a:extLst>
            </p:cNvPr>
            <p:cNvSpPr txBox="1"/>
            <p:nvPr/>
          </p:nvSpPr>
          <p:spPr>
            <a:xfrm>
              <a:off x="7191079" y="4055084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A812C7C4-D624-4F52-9877-9711525D6918}"/>
                </a:ext>
              </a:extLst>
            </p:cNvPr>
            <p:cNvSpPr/>
            <p:nvPr/>
          </p:nvSpPr>
          <p:spPr>
            <a:xfrm>
              <a:off x="7274264" y="4068993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03" name="Таблица 6">
            <a:extLst>
              <a:ext uri="{FF2B5EF4-FFF2-40B4-BE49-F238E27FC236}">
                <a16:creationId xmlns:a16="http://schemas.microsoft.com/office/drawing/2014/main" id="{CC623155-493A-4003-B50E-29BA82CB7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77801"/>
              </p:ext>
            </p:extLst>
          </p:nvPr>
        </p:nvGraphicFramePr>
        <p:xfrm>
          <a:off x="7449163" y="3817693"/>
          <a:ext cx="4591517" cy="1932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440">
                  <a:extLst>
                    <a:ext uri="{9D8B030D-6E8A-4147-A177-3AD203B41FA5}">
                      <a16:colId xmlns:a16="http://schemas.microsoft.com/office/drawing/2014/main" val="3924646150"/>
                    </a:ext>
                  </a:extLst>
                </a:gridCol>
                <a:gridCol w="1639233">
                  <a:extLst>
                    <a:ext uri="{9D8B030D-6E8A-4147-A177-3AD203B41FA5}">
                      <a16:colId xmlns:a16="http://schemas.microsoft.com/office/drawing/2014/main" val="965931737"/>
                    </a:ext>
                  </a:extLst>
                </a:gridCol>
                <a:gridCol w="1832844">
                  <a:extLst>
                    <a:ext uri="{9D8B030D-6E8A-4147-A177-3AD203B41FA5}">
                      <a16:colId xmlns:a16="http://schemas.microsoft.com/office/drawing/2014/main" val="3448348433"/>
                    </a:ext>
                  </a:extLst>
                </a:gridCol>
              </a:tblGrid>
              <a:tr h="6441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972466"/>
                  </a:ext>
                </a:extLst>
              </a:tr>
              <a:tr h="6441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508564"/>
                  </a:ext>
                </a:extLst>
              </a:tr>
              <a:tr h="6441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543913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986D2024-6EC5-4B2E-8C4D-71B9DDE032F3}"/>
              </a:ext>
            </a:extLst>
          </p:cNvPr>
          <p:cNvSpPr txBox="1"/>
          <p:nvPr/>
        </p:nvSpPr>
        <p:spPr>
          <a:xfrm>
            <a:off x="8969252" y="5107758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uk-UA" sz="2400" dirty="0">
                <a:latin typeface="Comic Sans MS" panose="030F0702030302020204" pitchFamily="66" charset="0"/>
              </a:rPr>
              <a:t>В</a:t>
            </a:r>
            <a:r>
              <a:rPr lang="en-US" sz="2400" dirty="0">
                <a:latin typeface="Comic Sans MS" panose="030F0702030302020204" pitchFamily="66" charset="0"/>
              </a:rPr>
              <a:t>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9EDA2CA-9DCA-44B3-B81D-FA8512ECCB42}"/>
              </a:ext>
            </a:extLst>
          </p:cNvPr>
          <p:cNvSpPr txBox="1"/>
          <p:nvPr/>
        </p:nvSpPr>
        <p:spPr>
          <a:xfrm>
            <a:off x="8958345" y="4462508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uk-UA" sz="2400" dirty="0">
                <a:latin typeface="Comic Sans MS" panose="030F0702030302020204" pitchFamily="66" charset="0"/>
              </a:rPr>
              <a:t>В</a:t>
            </a:r>
            <a:r>
              <a:rPr lang="en-US" sz="2400" dirty="0">
                <a:latin typeface="Comic Sans MS" panose="030F0702030302020204" pitchFamily="66" charset="0"/>
              </a:rPr>
              <a:t>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2D83C2B-0629-4372-A324-646CA119D8DF}"/>
              </a:ext>
            </a:extLst>
          </p:cNvPr>
          <p:cNvSpPr txBox="1"/>
          <p:nvPr/>
        </p:nvSpPr>
        <p:spPr>
          <a:xfrm>
            <a:off x="8535157" y="4788652"/>
            <a:ext cx="17471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Comic Sans MS" panose="030F0702030302020204" pitchFamily="66" charset="0"/>
              </a:rPr>
              <a:t>Кругле, є ямочки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2AFD7B5-60B0-406E-B5AD-F6EAF71B8ECC}"/>
              </a:ext>
            </a:extLst>
          </p:cNvPr>
          <p:cNvSpPr txBox="1"/>
          <p:nvPr/>
        </p:nvSpPr>
        <p:spPr>
          <a:xfrm>
            <a:off x="8352930" y="5436954"/>
            <a:ext cx="2092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Видовж., є ямочки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7EA534E-BE3C-4E94-BED0-87E85D8C8D19}"/>
              </a:ext>
            </a:extLst>
          </p:cNvPr>
          <p:cNvSpPr txBox="1"/>
          <p:nvPr/>
        </p:nvSpPr>
        <p:spPr>
          <a:xfrm>
            <a:off x="10680075" y="4452172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latin typeface="Comic Sans MS" panose="030F0702030302020204" pitchFamily="66" charset="0"/>
              </a:rPr>
              <a:t>Аа</a:t>
            </a:r>
            <a:r>
              <a:rPr lang="en-US" sz="2400" dirty="0">
                <a:latin typeface="Comic Sans MS" panose="030F0702030302020204" pitchFamily="66" charset="0"/>
              </a:rPr>
              <a:t>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C3C2584-CF30-4E8B-9D5D-F0B0893C6BB1}"/>
              </a:ext>
            </a:extLst>
          </p:cNvPr>
          <p:cNvSpPr txBox="1"/>
          <p:nvPr/>
        </p:nvSpPr>
        <p:spPr>
          <a:xfrm>
            <a:off x="10156583" y="4808830"/>
            <a:ext cx="18637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Кругле, без ямочок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2208347-B417-4DDD-B22A-A15EAAB79A19}"/>
              </a:ext>
            </a:extLst>
          </p:cNvPr>
          <p:cNvSpPr txBox="1"/>
          <p:nvPr/>
        </p:nvSpPr>
        <p:spPr>
          <a:xfrm>
            <a:off x="10168052" y="5439400"/>
            <a:ext cx="1934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Видовж., без ямочок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9D29DAE-E2DF-48CB-B508-36C56F90F44B}"/>
              </a:ext>
            </a:extLst>
          </p:cNvPr>
          <p:cNvSpPr txBox="1"/>
          <p:nvPr/>
        </p:nvSpPr>
        <p:spPr>
          <a:xfrm>
            <a:off x="10682602" y="5058628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latin typeface="Comic Sans MS" panose="030F0702030302020204" pitchFamily="66" charset="0"/>
              </a:rPr>
              <a:t>аа</a:t>
            </a:r>
            <a:r>
              <a:rPr lang="en-US" sz="2400" dirty="0">
                <a:latin typeface="Comic Sans MS" panose="030F0702030302020204" pitchFamily="66" charset="0"/>
              </a:rPr>
              <a:t>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0996ACAD-CA40-4699-BCF1-02EB2305D88D}"/>
              </a:ext>
            </a:extLst>
          </p:cNvPr>
          <p:cNvGrpSpPr/>
          <p:nvPr/>
        </p:nvGrpSpPr>
        <p:grpSpPr>
          <a:xfrm>
            <a:off x="10782453" y="3893862"/>
            <a:ext cx="707245" cy="491302"/>
            <a:chOff x="7105603" y="4028668"/>
            <a:chExt cx="707245" cy="491302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5AD8439-78F7-4A82-874A-60D5E5B5615E}"/>
                </a:ext>
              </a:extLst>
            </p:cNvPr>
            <p:cNvSpPr txBox="1"/>
            <p:nvPr/>
          </p:nvSpPr>
          <p:spPr>
            <a:xfrm>
              <a:off x="7105603" y="402866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79C377F7-F1B8-40C6-A503-5DD97FA761ED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E36D155-2E5F-4DFA-AFC3-87D4ACACC84A}"/>
              </a:ext>
            </a:extLst>
          </p:cNvPr>
          <p:cNvGrpSpPr/>
          <p:nvPr/>
        </p:nvGrpSpPr>
        <p:grpSpPr>
          <a:xfrm>
            <a:off x="9011771" y="3900284"/>
            <a:ext cx="718466" cy="479198"/>
            <a:chOff x="7070740" y="4040772"/>
            <a:chExt cx="718466" cy="479198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CE8BEC4-4B52-4FB6-85ED-78502D3F4357}"/>
                </a:ext>
              </a:extLst>
            </p:cNvPr>
            <p:cNvSpPr txBox="1"/>
            <p:nvPr/>
          </p:nvSpPr>
          <p:spPr>
            <a:xfrm>
              <a:off x="7070740" y="4040772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aB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5D0569EA-F695-47E8-BDA5-B5FF013D473C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E48B8C27-9696-4F0F-9BBD-66EBCABBCA40}"/>
              </a:ext>
            </a:extLst>
          </p:cNvPr>
          <p:cNvGrpSpPr/>
          <p:nvPr/>
        </p:nvGrpSpPr>
        <p:grpSpPr>
          <a:xfrm>
            <a:off x="7653252" y="5177510"/>
            <a:ext cx="707245" cy="469174"/>
            <a:chOff x="7116165" y="4050796"/>
            <a:chExt cx="707245" cy="469174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499ED1A-A4E5-4CF8-8897-60C08CD5A942}"/>
                </a:ext>
              </a:extLst>
            </p:cNvPr>
            <p:cNvSpPr txBox="1"/>
            <p:nvPr/>
          </p:nvSpPr>
          <p:spPr>
            <a:xfrm>
              <a:off x="7116165" y="4050796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5283FD03-082D-4C64-877F-3C67E6A73984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EB7B8A3A-AA26-46E2-A470-79BAA11D0973}"/>
              </a:ext>
            </a:extLst>
          </p:cNvPr>
          <p:cNvGrpSpPr/>
          <p:nvPr/>
        </p:nvGrpSpPr>
        <p:grpSpPr>
          <a:xfrm>
            <a:off x="7593082" y="4546204"/>
            <a:ext cx="774571" cy="471360"/>
            <a:chOff x="7062113" y="4048610"/>
            <a:chExt cx="774571" cy="47136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CDD8768-FD60-4CA4-B6D8-F22F868F8E1A}"/>
                </a:ext>
              </a:extLst>
            </p:cNvPr>
            <p:cNvSpPr txBox="1"/>
            <p:nvPr/>
          </p:nvSpPr>
          <p:spPr>
            <a:xfrm>
              <a:off x="7062113" y="4048610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83D0E29F-7890-41FA-97B1-A902EE1A0B86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43B017C0-52D0-4EA4-B5A1-04770A1BFE77}"/>
              </a:ext>
            </a:extLst>
          </p:cNvPr>
          <p:cNvGrpSpPr/>
          <p:nvPr/>
        </p:nvGrpSpPr>
        <p:grpSpPr>
          <a:xfrm>
            <a:off x="7741002" y="3834198"/>
            <a:ext cx="506570" cy="637394"/>
            <a:chOff x="4913208" y="3536963"/>
            <a:chExt cx="506570" cy="63739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27F60B1-7C44-48FF-94EF-B77AE14045B3}"/>
                </a:ext>
              </a:extLst>
            </p:cNvPr>
            <p:cNvSpPr txBox="1"/>
            <p:nvPr/>
          </p:nvSpPr>
          <p:spPr>
            <a:xfrm>
              <a:off x="4913208" y="3536963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F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65D21D0-5067-4221-86A2-1815E6ACF78E}"/>
                </a:ext>
              </a:extLst>
            </p:cNvPr>
            <p:cNvSpPr txBox="1"/>
            <p:nvPr/>
          </p:nvSpPr>
          <p:spPr>
            <a:xfrm>
              <a:off x="5047560" y="3712692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2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763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8" grpId="0"/>
      <p:bldP spid="12" grpId="0"/>
      <p:bldP spid="16" grpId="0"/>
      <p:bldP spid="20" grpId="0"/>
      <p:bldP spid="57" grpId="0"/>
      <p:bldP spid="64" grpId="0"/>
      <p:bldP spid="43" grpId="0"/>
      <p:bldP spid="21" grpId="0"/>
      <p:bldP spid="73" grpId="0"/>
      <p:bldP spid="74" grpId="0"/>
      <p:bldP spid="79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D7BCD-9818-4D37-BE36-A18E4292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8B5CFB-4020-43B6-9838-2199C322B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8B0601-435E-4F1F-90B8-D6A06B376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A369A-F618-49EB-8E0E-4272E2D2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059"/>
            <a:ext cx="9223022" cy="741185"/>
          </a:xfrm>
          <a:solidFill>
            <a:srgbClr val="2F7350"/>
          </a:solidFill>
        </p:spPr>
        <p:txBody>
          <a:bodyPr>
            <a:normAutofit/>
          </a:bodyPr>
          <a:lstStyle/>
          <a:p>
            <a:pPr algn="ctr"/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Відеоурок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ви можете переглянути за покликанням: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38F754-66C1-4614-8D0A-63888612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741185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latin typeface="Comic Sans MS" panose="030F0702030302020204" pitchFamily="66" charset="0"/>
                <a:hlinkClick r:id="rId2"/>
              </a:rPr>
              <a:t>https://www.youtube.com/watch?v=SmbMXCKFLGQ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44E014-1D21-4CAE-A5CE-7522284D7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053" y="2297994"/>
            <a:ext cx="3783894" cy="37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7AEB2-06B9-4E30-BDDD-8B730998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65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6600" dirty="0">
                <a:solidFill>
                  <a:srgbClr val="000000"/>
                </a:solidFill>
                <a:latin typeface="Comic Sans MS" panose="030F0702030302020204" pitchFamily="66" charset="0"/>
              </a:rPr>
              <a:t>Поширення і використання з комерційною метою </a:t>
            </a:r>
            <a:r>
              <a:rPr lang="uk-UA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заборонено </a:t>
            </a:r>
            <a:r>
              <a:rPr lang="uk-UA" sz="6600" dirty="0">
                <a:solidFill>
                  <a:srgbClr val="000000"/>
                </a:solidFill>
                <a:latin typeface="Comic Sans MS" panose="030F0702030302020204" pitchFamily="66" charset="0"/>
              </a:rPr>
              <a:t>автором</a:t>
            </a:r>
            <a:endParaRPr lang="ru-RU" sz="6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784930-559D-4C26-8CC7-1D6DF6C927B0}"/>
              </a:ext>
            </a:extLst>
          </p:cNvPr>
          <p:cNvSpPr txBox="1"/>
          <p:nvPr/>
        </p:nvSpPr>
        <p:spPr>
          <a:xfrm>
            <a:off x="327775" y="111050"/>
            <a:ext cx="117743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      Задача 1.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Чорна</a:t>
            </a:r>
            <a:r>
              <a:rPr lang="ru-RU" sz="2000" dirty="0">
                <a:latin typeface="Comic Sans MS" panose="030F0702030302020204" pitchFamily="66" charset="0"/>
              </a:rPr>
              <a:t> масть у </a:t>
            </a:r>
            <a:r>
              <a:rPr lang="ru-RU" sz="2000" dirty="0" err="1">
                <a:latin typeface="Comic Sans MS" panose="030F0702030302020204" pitchFamily="66" charset="0"/>
              </a:rPr>
              <a:t>корів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домінує</a:t>
            </a:r>
            <a:r>
              <a:rPr lang="ru-RU" sz="2000" dirty="0">
                <a:latin typeface="Comic Sans MS" panose="030F0702030302020204" pitchFamily="66" charset="0"/>
              </a:rPr>
              <a:t> над рудою, а </a:t>
            </a:r>
            <a:r>
              <a:rPr lang="ru-RU" sz="2000" dirty="0" err="1">
                <a:latin typeface="Comic Sans MS" panose="030F0702030302020204" pitchFamily="66" charset="0"/>
              </a:rPr>
              <a:t>білолобість</a:t>
            </a:r>
            <a:r>
              <a:rPr lang="ru-RU" sz="2000" dirty="0">
                <a:latin typeface="Comic Sans MS" panose="030F0702030302020204" pitchFamily="66" charset="0"/>
              </a:rPr>
              <a:t> – над </a:t>
            </a:r>
            <a:r>
              <a:rPr lang="ru-RU" sz="2000" dirty="0" err="1">
                <a:latin typeface="Comic Sans MS" panose="030F0702030302020204" pitchFamily="66" charset="0"/>
              </a:rPr>
              <a:t>суцільним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забарвленням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голови</a:t>
            </a:r>
            <a:r>
              <a:rPr lang="ru-RU" sz="2000" dirty="0">
                <a:latin typeface="Comic Sans MS" panose="030F0702030302020204" pitchFamily="66" charset="0"/>
              </a:rPr>
              <a:t>. Потягом </a:t>
            </a:r>
            <a:r>
              <a:rPr lang="ru-RU" sz="2000" dirty="0" err="1">
                <a:latin typeface="Comic Sans MS" panose="030F0702030302020204" pitchFamily="66" charset="0"/>
              </a:rPr>
              <a:t>кількох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років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схрещували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рудих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білолобих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корів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із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чорним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чорноголовим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бугаєм</a:t>
            </a:r>
            <a:r>
              <a:rPr lang="ru-RU" sz="2000" dirty="0">
                <a:latin typeface="Comic Sans MS" panose="030F0702030302020204" pitchFamily="66" charset="0"/>
              </a:rPr>
              <a:t>. Одержали: </a:t>
            </a:r>
            <a:r>
              <a:rPr lang="ru-RU" sz="2000" dirty="0" err="1">
                <a:latin typeface="Comic Sans MS" panose="030F0702030302020204" pitchFamily="66" charset="0"/>
              </a:rPr>
              <a:t>чорних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білолобих</a:t>
            </a:r>
            <a:r>
              <a:rPr lang="ru-RU" sz="2000" dirty="0">
                <a:latin typeface="Comic Sans MS" panose="030F0702030302020204" pitchFamily="66" charset="0"/>
              </a:rPr>
              <a:t> телят – 160, </a:t>
            </a:r>
            <a:r>
              <a:rPr lang="ru-RU" sz="2000" dirty="0" err="1">
                <a:latin typeface="Comic Sans MS" panose="030F0702030302020204" pitchFamily="66" charset="0"/>
              </a:rPr>
              <a:t>чорних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чорноголових</a:t>
            </a:r>
            <a:r>
              <a:rPr lang="ru-RU" sz="2000" dirty="0">
                <a:latin typeface="Comic Sans MS" panose="030F0702030302020204" pitchFamily="66" charset="0"/>
              </a:rPr>
              <a:t> телят – 154, </a:t>
            </a:r>
            <a:r>
              <a:rPr lang="ru-RU" sz="2000" dirty="0" err="1">
                <a:latin typeface="Comic Sans MS" panose="030F0702030302020204" pitchFamily="66" charset="0"/>
              </a:rPr>
              <a:t>рудих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білолобих</a:t>
            </a:r>
            <a:r>
              <a:rPr lang="ru-RU" sz="2000" dirty="0">
                <a:latin typeface="Comic Sans MS" panose="030F0702030302020204" pitchFamily="66" charset="0"/>
              </a:rPr>
              <a:t> – 158. </a:t>
            </a:r>
            <a:r>
              <a:rPr lang="ru-RU" sz="2000" dirty="0" err="1">
                <a:latin typeface="Comic Sans MS" panose="030F0702030302020204" pitchFamily="66" charset="0"/>
              </a:rPr>
              <a:t>Визначте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ймовірну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кількість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рудих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рудоголових</a:t>
            </a:r>
            <a:r>
              <a:rPr lang="ru-RU" sz="2000" dirty="0">
                <a:latin typeface="Comic Sans MS" panose="030F0702030302020204" pitchFamily="66" charset="0"/>
              </a:rPr>
              <a:t> телят.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65E4B-EC32-41D6-988F-901D46F1283B}"/>
              </a:ext>
            </a:extLst>
          </p:cNvPr>
          <p:cNvSpPr txBox="1"/>
          <p:nvPr/>
        </p:nvSpPr>
        <p:spPr>
          <a:xfrm>
            <a:off x="327775" y="2053149"/>
            <a:ext cx="447040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Дано: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</a:t>
            </a:r>
            <a:r>
              <a:rPr lang="ru-RU" sz="2000" dirty="0" err="1">
                <a:latin typeface="Comic Sans MS" panose="030F0702030302020204" pitchFamily="66" charset="0"/>
              </a:rPr>
              <a:t>чорної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масті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</a:t>
            </a:r>
            <a:r>
              <a:rPr lang="ru-RU" sz="2000" dirty="0" err="1">
                <a:latin typeface="Comic Sans MS" panose="030F0702030302020204" pitchFamily="66" charset="0"/>
              </a:rPr>
              <a:t>рудої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масті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 – ген </a:t>
            </a:r>
            <a:r>
              <a:rPr lang="ru-RU" sz="2000" dirty="0" err="1">
                <a:latin typeface="Comic Sans MS" panose="030F0702030302020204" pitchFamily="66" charset="0"/>
              </a:rPr>
              <a:t>білолобості</a:t>
            </a:r>
            <a:r>
              <a:rPr lang="ru-RU" sz="2000" dirty="0">
                <a:latin typeface="Comic Sans MS" panose="030F0702030302020204" pitchFamily="66" charset="0"/>
              </a:rPr>
              <a:t>,</a:t>
            </a:r>
          </a:p>
          <a:p>
            <a:r>
              <a:rPr lang="pl-PL" sz="2000" dirty="0">
                <a:latin typeface="Comic Sans MS" panose="030F0702030302020204" pitchFamily="66" charset="0"/>
              </a:rPr>
              <a:t>b – </a:t>
            </a:r>
            <a:r>
              <a:rPr lang="ru-RU" sz="2000" dirty="0">
                <a:latin typeface="Comic Sans MS" panose="030F0702030302020204" pitchFamily="66" charset="0"/>
              </a:rPr>
              <a:t>ген </a:t>
            </a:r>
            <a:r>
              <a:rPr lang="ru-RU" sz="2000" dirty="0" err="1">
                <a:latin typeface="Comic Sans MS" panose="030F0702030302020204" pitchFamily="66" charset="0"/>
              </a:rPr>
              <a:t>суцільного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забарвлення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голови</a:t>
            </a:r>
            <a:r>
              <a:rPr lang="ru-RU" sz="2000" dirty="0">
                <a:latin typeface="Comic Sans MS" panose="030F0702030302020204" pitchFamily="66" charset="0"/>
              </a:rPr>
              <a:t>. 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АА і </a:t>
            </a:r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чорні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тварини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руді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тварини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ВВ і В</a:t>
            </a:r>
            <a:r>
              <a:rPr lang="pl-PL" sz="2000" dirty="0">
                <a:latin typeface="Comic Sans MS" panose="030F0702030302020204" pitchFamily="66" charset="0"/>
              </a:rPr>
              <a:t>b – </a:t>
            </a:r>
            <a:r>
              <a:rPr lang="ru-RU" sz="2000" dirty="0" err="1">
                <a:latin typeface="Comic Sans MS" panose="030F0702030302020204" pitchFamily="66" charset="0"/>
              </a:rPr>
              <a:t>білолобі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тварини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pl-PL" sz="2000" dirty="0">
                <a:latin typeface="Comic Sans MS" panose="030F0702030302020204" pitchFamily="66" charset="0"/>
              </a:rPr>
              <a:t>bb – </a:t>
            </a:r>
            <a:r>
              <a:rPr lang="ru-RU" sz="2000" dirty="0">
                <a:latin typeface="Comic Sans MS" panose="030F0702030302020204" pitchFamily="66" charset="0"/>
              </a:rPr>
              <a:t>з </a:t>
            </a:r>
            <a:r>
              <a:rPr lang="ru-RU" sz="2000" dirty="0" err="1">
                <a:latin typeface="Comic Sans MS" panose="030F0702030302020204" pitchFamily="66" charset="0"/>
              </a:rPr>
              <a:t>суцільним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забарвленням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голови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4A9762-F461-4FB0-AA36-9972F96139C5}"/>
              </a:ext>
            </a:extLst>
          </p:cNvPr>
          <p:cNvCxnSpPr/>
          <p:nvPr/>
        </p:nvCxnSpPr>
        <p:spPr>
          <a:xfrm>
            <a:off x="327775" y="5630575"/>
            <a:ext cx="3973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70187E-7C49-4F20-8021-A506FE8B62D5}"/>
              </a:ext>
            </a:extLst>
          </p:cNvPr>
          <p:cNvSpPr txBox="1"/>
          <p:nvPr/>
        </p:nvSpPr>
        <p:spPr>
          <a:xfrm>
            <a:off x="255093" y="5630575"/>
            <a:ext cx="36688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Кількість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рудих</a:t>
            </a:r>
            <a:r>
              <a:rPr lang="ru-RU" sz="2000" dirty="0">
                <a:latin typeface="Comic Sans MS" panose="030F0702030302020204" pitchFamily="66" charset="0"/>
              </a:rPr>
              <a:t> телят </a:t>
            </a:r>
            <a:r>
              <a:rPr lang="ru-RU" sz="2000" dirty="0" err="1">
                <a:latin typeface="Comic Sans MS" panose="030F0702030302020204" pitchFamily="66" charset="0"/>
              </a:rPr>
              <a:t>із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суцільним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забарвленням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голови</a:t>
            </a:r>
            <a:r>
              <a:rPr lang="ru-RU" sz="2000" dirty="0">
                <a:latin typeface="Comic Sans MS" panose="030F0702030302020204" pitchFamily="66" charset="0"/>
              </a:rPr>
              <a:t>?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CF69219-4BC7-43D7-853F-7D946D12729A}"/>
              </a:ext>
            </a:extLst>
          </p:cNvPr>
          <p:cNvCxnSpPr>
            <a:cxnSpLocks/>
          </p:cNvCxnSpPr>
          <p:nvPr/>
        </p:nvCxnSpPr>
        <p:spPr>
          <a:xfrm>
            <a:off x="4528044" y="1810183"/>
            <a:ext cx="0" cy="4764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7CAE29-2DA2-416A-BDA7-AF077B388058}"/>
              </a:ext>
            </a:extLst>
          </p:cNvPr>
          <p:cNvSpPr txBox="1"/>
          <p:nvPr/>
        </p:nvSpPr>
        <p:spPr>
          <a:xfrm>
            <a:off x="7441971" y="1704636"/>
            <a:ext cx="2167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Розв’язання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F10A4E6-C62A-4B35-8772-9243CF55FAFC}"/>
              </a:ext>
            </a:extLst>
          </p:cNvPr>
          <p:cNvGrpSpPr/>
          <p:nvPr/>
        </p:nvGrpSpPr>
        <p:grpSpPr>
          <a:xfrm>
            <a:off x="5148759" y="2071956"/>
            <a:ext cx="3095719" cy="607453"/>
            <a:chOff x="6472753" y="3056285"/>
            <a:chExt cx="3095719" cy="6074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717AB4-2DDB-4CBC-944D-60A8859A197A}"/>
                </a:ext>
              </a:extLst>
            </p:cNvPr>
            <p:cNvSpPr txBox="1"/>
            <p:nvPr/>
          </p:nvSpPr>
          <p:spPr>
            <a:xfrm>
              <a:off x="6472753" y="3056285"/>
              <a:ext cx="3095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      </a:t>
              </a:r>
              <a:r>
                <a:rPr lang="uk-UA" sz="2400" dirty="0" err="1">
                  <a:latin typeface="Comic Sans MS" panose="030F0702030302020204" pitchFamily="66" charset="0"/>
                </a:rPr>
                <a:t>ааВ</a:t>
              </a:r>
              <a:r>
                <a:rPr lang="uk-UA" sz="2400" dirty="0">
                  <a:latin typeface="Comic Sans MS" panose="030F0702030302020204" pitchFamily="66" charset="0"/>
                </a:rPr>
                <a:t>_   Х          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591509A-A6C6-4291-801D-5FECD2F23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76" t="10647" r="41804" b="6579"/>
            <a:stretch/>
          </p:blipFill>
          <p:spPr>
            <a:xfrm>
              <a:off x="6907195" y="3117809"/>
              <a:ext cx="367069" cy="545929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89B35E7-C76D-47BC-AACA-0849E20F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5302" y="3089360"/>
              <a:ext cx="398388" cy="40736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12043A-B43A-44AF-AE64-A93EFCC231DD}"/>
              </a:ext>
            </a:extLst>
          </p:cNvPr>
          <p:cNvSpPr txBox="1"/>
          <p:nvPr/>
        </p:nvSpPr>
        <p:spPr>
          <a:xfrm>
            <a:off x="5119513" y="2624308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AB2F31B-CCE8-4549-83EB-D4EC6F895D49}"/>
              </a:ext>
            </a:extLst>
          </p:cNvPr>
          <p:cNvGrpSpPr/>
          <p:nvPr/>
        </p:nvGrpSpPr>
        <p:grpSpPr>
          <a:xfrm>
            <a:off x="5108788" y="3429000"/>
            <a:ext cx="451081" cy="659774"/>
            <a:chOff x="5108788" y="3429000"/>
            <a:chExt cx="451081" cy="659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E0716D-EC95-483D-BA50-90992B031BDB}"/>
                </a:ext>
              </a:extLst>
            </p:cNvPr>
            <p:cNvSpPr txBox="1"/>
            <p:nvPr/>
          </p:nvSpPr>
          <p:spPr>
            <a:xfrm>
              <a:off x="5108788" y="34290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F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B26446-FFA0-496A-9A13-A665BC3EFCF2}"/>
                </a:ext>
              </a:extLst>
            </p:cNvPr>
            <p:cNvSpPr txBox="1"/>
            <p:nvPr/>
          </p:nvSpPr>
          <p:spPr>
            <a:xfrm>
              <a:off x="5237345" y="3627109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1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364E4E4-75F9-40D5-82A3-4C0202583F61}"/>
              </a:ext>
            </a:extLst>
          </p:cNvPr>
          <p:cNvSpPr txBox="1"/>
          <p:nvPr/>
        </p:nvSpPr>
        <p:spPr>
          <a:xfrm>
            <a:off x="7279812" y="3599594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А_</a:t>
            </a:r>
            <a:r>
              <a:rPr lang="en-US" sz="2400" dirty="0">
                <a:latin typeface="Comic Sans MS" panose="030F0702030302020204" pitchFamily="66" charset="0"/>
              </a:rPr>
              <a:t>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39FD5AE-B1A4-4285-8E12-B56CE1AC56E0}"/>
              </a:ext>
            </a:extLst>
          </p:cNvPr>
          <p:cNvSpPr txBox="1"/>
          <p:nvPr/>
        </p:nvSpPr>
        <p:spPr>
          <a:xfrm>
            <a:off x="5937816" y="3610859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А_В_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ECBAF5-FE7B-44DE-B44C-34E13492D4AF}"/>
              </a:ext>
            </a:extLst>
          </p:cNvPr>
          <p:cNvSpPr txBox="1"/>
          <p:nvPr/>
        </p:nvSpPr>
        <p:spPr>
          <a:xfrm>
            <a:off x="5576415" y="4027589"/>
            <a:ext cx="1558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Чорні білолобі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85EF8F-12E8-4476-82CD-3CCE49163E0D}"/>
              </a:ext>
            </a:extLst>
          </p:cNvPr>
          <p:cNvSpPr txBox="1"/>
          <p:nvPr/>
        </p:nvSpPr>
        <p:spPr>
          <a:xfrm>
            <a:off x="6968597" y="4006360"/>
            <a:ext cx="1558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Чорні чорноголові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0E986A-DFF2-453B-BFFC-9CEF7A3A020F}"/>
              </a:ext>
            </a:extLst>
          </p:cNvPr>
          <p:cNvSpPr txBox="1"/>
          <p:nvPr/>
        </p:nvSpPr>
        <p:spPr>
          <a:xfrm>
            <a:off x="7803590" y="206375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а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704B2F-B867-43A4-A55F-39B4F8F53457}"/>
              </a:ext>
            </a:extLst>
          </p:cNvPr>
          <p:cNvSpPr txBox="1"/>
          <p:nvPr/>
        </p:nvSpPr>
        <p:spPr>
          <a:xfrm>
            <a:off x="7635566" y="2083376"/>
            <a:ext cx="120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uk-UA" sz="2400" dirty="0">
                <a:latin typeface="Comic Sans MS" panose="030F0702030302020204" pitchFamily="66" charset="0"/>
              </a:rPr>
              <a:t>_</a:t>
            </a:r>
            <a:r>
              <a:rPr lang="en-US" sz="2400" dirty="0">
                <a:latin typeface="Comic Sans MS" panose="030F0702030302020204" pitchFamily="66" charset="0"/>
              </a:rPr>
              <a:t>bb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EA1CFC-5BB0-46A3-9BC4-FF76FAAB90E6}"/>
              </a:ext>
            </a:extLst>
          </p:cNvPr>
          <p:cNvSpPr txBox="1"/>
          <p:nvPr/>
        </p:nvSpPr>
        <p:spPr>
          <a:xfrm>
            <a:off x="8728064" y="360378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latin typeface="Comic Sans MS" panose="030F0702030302020204" pitchFamily="66" charset="0"/>
              </a:rPr>
              <a:t>ааВ</a:t>
            </a:r>
            <a:r>
              <a:rPr lang="uk-UA" sz="2400" dirty="0">
                <a:latin typeface="Comic Sans MS" panose="030F0702030302020204" pitchFamily="66" charset="0"/>
              </a:rPr>
              <a:t>_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218F63-C374-4C71-BC37-95445ADAF255}"/>
              </a:ext>
            </a:extLst>
          </p:cNvPr>
          <p:cNvSpPr txBox="1"/>
          <p:nvPr/>
        </p:nvSpPr>
        <p:spPr>
          <a:xfrm>
            <a:off x="8391165" y="3995924"/>
            <a:ext cx="1558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Руді білолобі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81AFA3-A52F-4CDD-BA60-58AFF54F4994}"/>
              </a:ext>
            </a:extLst>
          </p:cNvPr>
          <p:cNvSpPr txBox="1"/>
          <p:nvPr/>
        </p:nvSpPr>
        <p:spPr>
          <a:xfrm>
            <a:off x="9918276" y="3962685"/>
            <a:ext cx="1558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Руді рудоголові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703C25-9388-4099-A254-A796FF6EC6DE}"/>
              </a:ext>
            </a:extLst>
          </p:cNvPr>
          <p:cNvSpPr txBox="1"/>
          <p:nvPr/>
        </p:nvSpPr>
        <p:spPr>
          <a:xfrm>
            <a:off x="10255173" y="3561253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latin typeface="Comic Sans MS" panose="030F0702030302020204" pitchFamily="66" charset="0"/>
              </a:rPr>
              <a:t>аа</a:t>
            </a:r>
            <a:r>
              <a:rPr lang="en-US" sz="2400" dirty="0">
                <a:latin typeface="Comic Sans MS" panose="030F0702030302020204" pitchFamily="66" charset="0"/>
              </a:rPr>
              <a:t>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BB5A9-EF05-4421-AFFD-3C8AB34CF983}"/>
              </a:ext>
            </a:extLst>
          </p:cNvPr>
          <p:cNvSpPr txBox="1"/>
          <p:nvPr/>
        </p:nvSpPr>
        <p:spPr>
          <a:xfrm>
            <a:off x="6383776" y="2059073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71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6" grpId="0"/>
      <p:bldP spid="20" grpId="0"/>
      <p:bldP spid="64" grpId="0"/>
      <p:bldP spid="65" grpId="0"/>
      <p:bldP spid="67" grpId="0"/>
      <p:bldP spid="69" grpId="0"/>
      <p:bldP spid="44" grpId="0"/>
      <p:bldP spid="46" grpId="0"/>
      <p:bldP spid="39" grpId="0"/>
      <p:bldP spid="40" grpId="0"/>
      <p:bldP spid="41" grpId="0"/>
      <p:bldP spid="4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Таблица 33">
            <a:extLst>
              <a:ext uri="{FF2B5EF4-FFF2-40B4-BE49-F238E27FC236}">
                <a16:creationId xmlns:a16="http://schemas.microsoft.com/office/drawing/2014/main" id="{3927BE9A-744B-4ADB-BFAE-8058BA65E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665817"/>
              </p:ext>
            </p:extLst>
          </p:nvPr>
        </p:nvGraphicFramePr>
        <p:xfrm>
          <a:off x="5024759" y="3160789"/>
          <a:ext cx="4764351" cy="2327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415">
                  <a:extLst>
                    <a:ext uri="{9D8B030D-6E8A-4147-A177-3AD203B41FA5}">
                      <a16:colId xmlns:a16="http://schemas.microsoft.com/office/drawing/2014/main" val="2932961321"/>
                    </a:ext>
                  </a:extLst>
                </a:gridCol>
                <a:gridCol w="1849627">
                  <a:extLst>
                    <a:ext uri="{9D8B030D-6E8A-4147-A177-3AD203B41FA5}">
                      <a16:colId xmlns:a16="http://schemas.microsoft.com/office/drawing/2014/main" val="2790239376"/>
                    </a:ext>
                  </a:extLst>
                </a:gridCol>
                <a:gridCol w="1969309">
                  <a:extLst>
                    <a:ext uri="{9D8B030D-6E8A-4147-A177-3AD203B41FA5}">
                      <a16:colId xmlns:a16="http://schemas.microsoft.com/office/drawing/2014/main" val="295172801"/>
                    </a:ext>
                  </a:extLst>
                </a:gridCol>
              </a:tblGrid>
              <a:tr h="775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69885"/>
                  </a:ext>
                </a:extLst>
              </a:tr>
              <a:tr h="775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>
                          <a:latin typeface="Comic Sans MS" panose="030F0702030302020204" pitchFamily="66" charset="0"/>
                        </a:rPr>
                        <a:t>   </a:t>
                      </a:r>
                      <a:endParaRPr lang="ru-RU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897"/>
                  </a:ext>
                </a:extLst>
              </a:tr>
              <a:tr h="7757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7510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784930-559D-4C26-8CC7-1D6DF6C927B0}"/>
              </a:ext>
            </a:extLst>
          </p:cNvPr>
          <p:cNvSpPr txBox="1"/>
          <p:nvPr/>
        </p:nvSpPr>
        <p:spPr>
          <a:xfrm>
            <a:off x="327775" y="111050"/>
            <a:ext cx="117743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      Задача 1.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Чорна</a:t>
            </a:r>
            <a:r>
              <a:rPr lang="ru-RU" sz="2000" dirty="0">
                <a:latin typeface="Comic Sans MS" panose="030F0702030302020204" pitchFamily="66" charset="0"/>
              </a:rPr>
              <a:t> масть у </a:t>
            </a:r>
            <a:r>
              <a:rPr lang="ru-RU" sz="2000" dirty="0" err="1">
                <a:latin typeface="Comic Sans MS" panose="030F0702030302020204" pitchFamily="66" charset="0"/>
              </a:rPr>
              <a:t>корів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домінує</a:t>
            </a:r>
            <a:r>
              <a:rPr lang="ru-RU" sz="2000" dirty="0">
                <a:latin typeface="Comic Sans MS" panose="030F0702030302020204" pitchFamily="66" charset="0"/>
              </a:rPr>
              <a:t> над рудою, а </a:t>
            </a:r>
            <a:r>
              <a:rPr lang="ru-RU" sz="2000" dirty="0" err="1">
                <a:latin typeface="Comic Sans MS" panose="030F0702030302020204" pitchFamily="66" charset="0"/>
              </a:rPr>
              <a:t>білолобість</a:t>
            </a:r>
            <a:r>
              <a:rPr lang="ru-RU" sz="2000" dirty="0">
                <a:latin typeface="Comic Sans MS" panose="030F0702030302020204" pitchFamily="66" charset="0"/>
              </a:rPr>
              <a:t> – над </a:t>
            </a:r>
            <a:r>
              <a:rPr lang="ru-RU" sz="2000" dirty="0" err="1">
                <a:latin typeface="Comic Sans MS" panose="030F0702030302020204" pitchFamily="66" charset="0"/>
              </a:rPr>
              <a:t>суцільним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забарвленням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голови</a:t>
            </a:r>
            <a:r>
              <a:rPr lang="ru-RU" sz="2000" dirty="0">
                <a:latin typeface="Comic Sans MS" panose="030F0702030302020204" pitchFamily="66" charset="0"/>
              </a:rPr>
              <a:t>. Потягом </a:t>
            </a:r>
            <a:r>
              <a:rPr lang="ru-RU" sz="2000" dirty="0" err="1">
                <a:latin typeface="Comic Sans MS" panose="030F0702030302020204" pitchFamily="66" charset="0"/>
              </a:rPr>
              <a:t>кількох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років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схрещували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рудих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білолобих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корів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із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чорним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чорноголовим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бугаєм</a:t>
            </a:r>
            <a:r>
              <a:rPr lang="ru-RU" sz="2000" dirty="0">
                <a:latin typeface="Comic Sans MS" panose="030F0702030302020204" pitchFamily="66" charset="0"/>
              </a:rPr>
              <a:t>. Одержали: </a:t>
            </a:r>
            <a:r>
              <a:rPr lang="ru-RU" sz="2000" dirty="0" err="1">
                <a:latin typeface="Comic Sans MS" panose="030F0702030302020204" pitchFamily="66" charset="0"/>
              </a:rPr>
              <a:t>чорних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білолобих</a:t>
            </a:r>
            <a:r>
              <a:rPr lang="ru-RU" sz="2000" dirty="0">
                <a:latin typeface="Comic Sans MS" panose="030F0702030302020204" pitchFamily="66" charset="0"/>
              </a:rPr>
              <a:t> телят – 160, </a:t>
            </a:r>
            <a:r>
              <a:rPr lang="ru-RU" sz="2000" dirty="0" err="1">
                <a:latin typeface="Comic Sans MS" panose="030F0702030302020204" pitchFamily="66" charset="0"/>
              </a:rPr>
              <a:t>чорних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чорноголових</a:t>
            </a:r>
            <a:r>
              <a:rPr lang="ru-RU" sz="2000" dirty="0">
                <a:latin typeface="Comic Sans MS" panose="030F0702030302020204" pitchFamily="66" charset="0"/>
              </a:rPr>
              <a:t> телят – 154, </a:t>
            </a:r>
            <a:r>
              <a:rPr lang="ru-RU" sz="2000" dirty="0" err="1">
                <a:latin typeface="Comic Sans MS" panose="030F0702030302020204" pitchFamily="66" charset="0"/>
              </a:rPr>
              <a:t>рудих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білолобих</a:t>
            </a:r>
            <a:r>
              <a:rPr lang="ru-RU" sz="2000" dirty="0">
                <a:latin typeface="Comic Sans MS" panose="030F0702030302020204" pitchFamily="66" charset="0"/>
              </a:rPr>
              <a:t> – 158. </a:t>
            </a:r>
            <a:r>
              <a:rPr lang="ru-RU" sz="2000" dirty="0" err="1">
                <a:latin typeface="Comic Sans MS" panose="030F0702030302020204" pitchFamily="66" charset="0"/>
              </a:rPr>
              <a:t>Визначте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ймовірну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кількість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рудих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рудоголових</a:t>
            </a:r>
            <a:r>
              <a:rPr lang="ru-RU" sz="2000" dirty="0">
                <a:latin typeface="Comic Sans MS" panose="030F0702030302020204" pitchFamily="66" charset="0"/>
              </a:rPr>
              <a:t> телят.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65E4B-EC32-41D6-988F-901D46F1283B}"/>
              </a:ext>
            </a:extLst>
          </p:cNvPr>
          <p:cNvSpPr txBox="1"/>
          <p:nvPr/>
        </p:nvSpPr>
        <p:spPr>
          <a:xfrm>
            <a:off x="327775" y="2053149"/>
            <a:ext cx="447040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Дано: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</a:t>
            </a:r>
            <a:r>
              <a:rPr lang="ru-RU" sz="2000" dirty="0" err="1">
                <a:latin typeface="Comic Sans MS" panose="030F0702030302020204" pitchFamily="66" charset="0"/>
              </a:rPr>
              <a:t>чорної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масті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</a:t>
            </a:r>
            <a:r>
              <a:rPr lang="ru-RU" sz="2000" dirty="0" err="1">
                <a:latin typeface="Comic Sans MS" panose="030F0702030302020204" pitchFamily="66" charset="0"/>
              </a:rPr>
              <a:t>рудої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масті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 – ген </a:t>
            </a:r>
            <a:r>
              <a:rPr lang="ru-RU" sz="2000" dirty="0" err="1">
                <a:latin typeface="Comic Sans MS" panose="030F0702030302020204" pitchFamily="66" charset="0"/>
              </a:rPr>
              <a:t>білолобості</a:t>
            </a:r>
            <a:r>
              <a:rPr lang="ru-RU" sz="2000" dirty="0">
                <a:latin typeface="Comic Sans MS" panose="030F0702030302020204" pitchFamily="66" charset="0"/>
              </a:rPr>
              <a:t>,</a:t>
            </a:r>
          </a:p>
          <a:p>
            <a:r>
              <a:rPr lang="pl-PL" sz="2000" dirty="0">
                <a:latin typeface="Comic Sans MS" panose="030F0702030302020204" pitchFamily="66" charset="0"/>
              </a:rPr>
              <a:t>b – </a:t>
            </a:r>
            <a:r>
              <a:rPr lang="ru-RU" sz="2000" dirty="0">
                <a:latin typeface="Comic Sans MS" panose="030F0702030302020204" pitchFamily="66" charset="0"/>
              </a:rPr>
              <a:t>ген </a:t>
            </a:r>
            <a:r>
              <a:rPr lang="ru-RU" sz="2000" dirty="0" err="1">
                <a:latin typeface="Comic Sans MS" panose="030F0702030302020204" pitchFamily="66" charset="0"/>
              </a:rPr>
              <a:t>суцільного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забарвлення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голови</a:t>
            </a:r>
            <a:r>
              <a:rPr lang="ru-RU" sz="2000" dirty="0">
                <a:latin typeface="Comic Sans MS" panose="030F0702030302020204" pitchFamily="66" charset="0"/>
              </a:rPr>
              <a:t>. 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АА і </a:t>
            </a:r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чорні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тварини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руді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тварини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ВВ і В</a:t>
            </a:r>
            <a:r>
              <a:rPr lang="pl-PL" sz="2000" dirty="0">
                <a:latin typeface="Comic Sans MS" panose="030F0702030302020204" pitchFamily="66" charset="0"/>
              </a:rPr>
              <a:t>b – </a:t>
            </a:r>
            <a:r>
              <a:rPr lang="ru-RU" sz="2000" dirty="0" err="1">
                <a:latin typeface="Comic Sans MS" panose="030F0702030302020204" pitchFamily="66" charset="0"/>
              </a:rPr>
              <a:t>білолобі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тварини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pl-PL" sz="2000" dirty="0">
                <a:latin typeface="Comic Sans MS" panose="030F0702030302020204" pitchFamily="66" charset="0"/>
              </a:rPr>
              <a:t>bb – </a:t>
            </a:r>
            <a:r>
              <a:rPr lang="ru-RU" sz="2000" dirty="0">
                <a:latin typeface="Comic Sans MS" panose="030F0702030302020204" pitchFamily="66" charset="0"/>
              </a:rPr>
              <a:t>з </a:t>
            </a:r>
            <a:r>
              <a:rPr lang="ru-RU" sz="2000" dirty="0" err="1">
                <a:latin typeface="Comic Sans MS" panose="030F0702030302020204" pitchFamily="66" charset="0"/>
              </a:rPr>
              <a:t>суцільним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забарвленням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голови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4A9762-F461-4FB0-AA36-9972F96139C5}"/>
              </a:ext>
            </a:extLst>
          </p:cNvPr>
          <p:cNvCxnSpPr/>
          <p:nvPr/>
        </p:nvCxnSpPr>
        <p:spPr>
          <a:xfrm>
            <a:off x="327775" y="5630575"/>
            <a:ext cx="3973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70187E-7C49-4F20-8021-A506FE8B62D5}"/>
              </a:ext>
            </a:extLst>
          </p:cNvPr>
          <p:cNvSpPr txBox="1"/>
          <p:nvPr/>
        </p:nvSpPr>
        <p:spPr>
          <a:xfrm>
            <a:off x="255093" y="5630575"/>
            <a:ext cx="36688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Кількість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рудих</a:t>
            </a:r>
            <a:r>
              <a:rPr lang="ru-RU" sz="2000" dirty="0">
                <a:latin typeface="Comic Sans MS" panose="030F0702030302020204" pitchFamily="66" charset="0"/>
              </a:rPr>
              <a:t> телят </a:t>
            </a:r>
            <a:r>
              <a:rPr lang="ru-RU" sz="2000" dirty="0" err="1">
                <a:latin typeface="Comic Sans MS" panose="030F0702030302020204" pitchFamily="66" charset="0"/>
              </a:rPr>
              <a:t>із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суцільним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забарвленням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голови</a:t>
            </a:r>
            <a:r>
              <a:rPr lang="ru-RU" sz="2000" dirty="0">
                <a:latin typeface="Comic Sans MS" panose="030F0702030302020204" pitchFamily="66" charset="0"/>
              </a:rPr>
              <a:t>?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CF69219-4BC7-43D7-853F-7D946D12729A}"/>
              </a:ext>
            </a:extLst>
          </p:cNvPr>
          <p:cNvCxnSpPr>
            <a:cxnSpLocks/>
          </p:cNvCxnSpPr>
          <p:nvPr/>
        </p:nvCxnSpPr>
        <p:spPr>
          <a:xfrm>
            <a:off x="4528044" y="1810183"/>
            <a:ext cx="0" cy="49625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7CAE29-2DA2-416A-BDA7-AF077B388058}"/>
              </a:ext>
            </a:extLst>
          </p:cNvPr>
          <p:cNvSpPr txBox="1"/>
          <p:nvPr/>
        </p:nvSpPr>
        <p:spPr>
          <a:xfrm>
            <a:off x="7441971" y="1704636"/>
            <a:ext cx="2167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Розв’язання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F10A4E6-C62A-4B35-8772-9243CF55FAFC}"/>
              </a:ext>
            </a:extLst>
          </p:cNvPr>
          <p:cNvGrpSpPr/>
          <p:nvPr/>
        </p:nvGrpSpPr>
        <p:grpSpPr>
          <a:xfrm>
            <a:off x="5148759" y="2071956"/>
            <a:ext cx="2994731" cy="607453"/>
            <a:chOff x="6472753" y="3056285"/>
            <a:chExt cx="2994731" cy="6074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717AB4-2DDB-4CBC-944D-60A8859A197A}"/>
                </a:ext>
              </a:extLst>
            </p:cNvPr>
            <p:cNvSpPr txBox="1"/>
            <p:nvPr/>
          </p:nvSpPr>
          <p:spPr>
            <a:xfrm>
              <a:off x="6472753" y="3056285"/>
              <a:ext cx="299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      </a:t>
              </a:r>
              <a:r>
                <a:rPr lang="uk-UA" sz="2400" dirty="0" err="1">
                  <a:latin typeface="Comic Sans MS" panose="030F0702030302020204" pitchFamily="66" charset="0"/>
                </a:rPr>
                <a:t>ааВ</a:t>
              </a:r>
              <a:r>
                <a:rPr lang="en-US" sz="2400" dirty="0">
                  <a:latin typeface="Comic Sans MS" panose="030F0702030302020204" pitchFamily="66" charset="0"/>
                </a:rPr>
                <a:t>b</a:t>
              </a:r>
              <a:r>
                <a:rPr lang="uk-UA" sz="2400" dirty="0">
                  <a:latin typeface="Comic Sans MS" panose="030F0702030302020204" pitchFamily="66" charset="0"/>
                </a:rPr>
                <a:t>  Х          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591509A-A6C6-4291-801D-5FECD2F23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76" t="10647" r="41804" b="6579"/>
            <a:stretch/>
          </p:blipFill>
          <p:spPr>
            <a:xfrm>
              <a:off x="6907195" y="3117809"/>
              <a:ext cx="367069" cy="545929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89B35E7-C76D-47BC-AACA-0849E20F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5302" y="3089360"/>
              <a:ext cx="398388" cy="40736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12043A-B43A-44AF-AE64-A93EFCC231DD}"/>
              </a:ext>
            </a:extLst>
          </p:cNvPr>
          <p:cNvSpPr txBox="1"/>
          <p:nvPr/>
        </p:nvSpPr>
        <p:spPr>
          <a:xfrm>
            <a:off x="5119016" y="2601445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069B2FA-06BF-4F41-B2BE-AE9970C3E52A}"/>
              </a:ext>
            </a:extLst>
          </p:cNvPr>
          <p:cNvGrpSpPr/>
          <p:nvPr/>
        </p:nvGrpSpPr>
        <p:grpSpPr>
          <a:xfrm>
            <a:off x="7625238" y="2590639"/>
            <a:ext cx="683200" cy="479420"/>
            <a:chOff x="7325241" y="4042699"/>
            <a:chExt cx="683200" cy="4794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A74391-AF66-457D-A350-6A05CEFC1FF8}"/>
                </a:ext>
              </a:extLst>
            </p:cNvPr>
            <p:cNvSpPr txBox="1"/>
            <p:nvPr/>
          </p:nvSpPr>
          <p:spPr>
            <a:xfrm>
              <a:off x="7325241" y="4042699"/>
              <a:ext cx="683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085744F7-3F24-46E5-8202-0AEF5ED0994F}"/>
                </a:ext>
              </a:extLst>
            </p:cNvPr>
            <p:cNvSpPr/>
            <p:nvPr/>
          </p:nvSpPr>
          <p:spPr>
            <a:xfrm>
              <a:off x="7343699" y="4060454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956254E-9EF9-4A53-8556-2F4A243DFAD9}"/>
              </a:ext>
            </a:extLst>
          </p:cNvPr>
          <p:cNvGrpSpPr/>
          <p:nvPr/>
        </p:nvGrpSpPr>
        <p:grpSpPr>
          <a:xfrm>
            <a:off x="5637436" y="2561002"/>
            <a:ext cx="718466" cy="491302"/>
            <a:chOff x="7105603" y="4028668"/>
            <a:chExt cx="718466" cy="4913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F2F953-55E7-4D16-96BE-A264FFE0E1C2}"/>
                </a:ext>
              </a:extLst>
            </p:cNvPr>
            <p:cNvSpPr txBox="1"/>
            <p:nvPr/>
          </p:nvSpPr>
          <p:spPr>
            <a:xfrm>
              <a:off x="7105603" y="4028668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uk-UA" sz="2400" dirty="0" err="1">
                  <a:latin typeface="Comic Sans MS" panose="030F0702030302020204" pitchFamily="66" charset="0"/>
                </a:rPr>
                <a:t>аВ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342EA480-E312-4841-AB71-305838BB6D72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3EB8F8E-6742-4A19-88E1-844EC0C201A8}"/>
              </a:ext>
            </a:extLst>
          </p:cNvPr>
          <p:cNvGrpSpPr/>
          <p:nvPr/>
        </p:nvGrpSpPr>
        <p:grpSpPr>
          <a:xfrm>
            <a:off x="8274936" y="2591011"/>
            <a:ext cx="707245" cy="490009"/>
            <a:chOff x="7259440" y="4043071"/>
            <a:chExt cx="707245" cy="4900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16CD7A-AF72-4F2B-94ED-8177A81B547B}"/>
                </a:ext>
              </a:extLst>
            </p:cNvPr>
            <p:cNvSpPr txBox="1"/>
            <p:nvPr/>
          </p:nvSpPr>
          <p:spPr>
            <a:xfrm>
              <a:off x="7259440" y="4043071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7E210FC9-6C15-406E-AC03-C0C0C1D050F7}"/>
                </a:ext>
              </a:extLst>
            </p:cNvPr>
            <p:cNvSpPr/>
            <p:nvPr/>
          </p:nvSpPr>
          <p:spPr>
            <a:xfrm>
              <a:off x="7343699" y="407141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AB2F31B-CCE8-4549-83EB-D4EC6F895D49}"/>
              </a:ext>
            </a:extLst>
          </p:cNvPr>
          <p:cNvGrpSpPr/>
          <p:nvPr/>
        </p:nvGrpSpPr>
        <p:grpSpPr>
          <a:xfrm>
            <a:off x="4607840" y="3060834"/>
            <a:ext cx="451081" cy="659774"/>
            <a:chOff x="5108788" y="3429000"/>
            <a:chExt cx="451081" cy="659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E0716D-EC95-483D-BA50-90992B031BDB}"/>
                </a:ext>
              </a:extLst>
            </p:cNvPr>
            <p:cNvSpPr txBox="1"/>
            <p:nvPr/>
          </p:nvSpPr>
          <p:spPr>
            <a:xfrm>
              <a:off x="5108788" y="34290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F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B26446-FFA0-496A-9A13-A665BC3EFCF2}"/>
                </a:ext>
              </a:extLst>
            </p:cNvPr>
            <p:cNvSpPr txBox="1"/>
            <p:nvPr/>
          </p:nvSpPr>
          <p:spPr>
            <a:xfrm>
              <a:off x="5237345" y="3627109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1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CECBAF5-FE7B-44DE-B44C-34E13492D4AF}"/>
              </a:ext>
            </a:extLst>
          </p:cNvPr>
          <p:cNvSpPr txBox="1"/>
          <p:nvPr/>
        </p:nvSpPr>
        <p:spPr>
          <a:xfrm>
            <a:off x="5874246" y="4330896"/>
            <a:ext cx="19793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Чорні білолобі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85EF8F-12E8-4476-82CD-3CCE49163E0D}"/>
              </a:ext>
            </a:extLst>
          </p:cNvPr>
          <p:cNvSpPr txBox="1"/>
          <p:nvPr/>
        </p:nvSpPr>
        <p:spPr>
          <a:xfrm>
            <a:off x="7669673" y="4330896"/>
            <a:ext cx="2212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Чорні чорноголові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704B2F-B867-43A4-A55F-39B4F8F53457}"/>
              </a:ext>
            </a:extLst>
          </p:cNvPr>
          <p:cNvSpPr txBox="1"/>
          <p:nvPr/>
        </p:nvSpPr>
        <p:spPr>
          <a:xfrm>
            <a:off x="7654023" y="2082036"/>
            <a:ext cx="120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Aabb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218F63-C374-4C71-BC37-95445ADAF255}"/>
              </a:ext>
            </a:extLst>
          </p:cNvPr>
          <p:cNvSpPr txBox="1"/>
          <p:nvPr/>
        </p:nvSpPr>
        <p:spPr>
          <a:xfrm>
            <a:off x="6115109" y="5102389"/>
            <a:ext cx="1558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Руді білолобі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81AFA3-A52F-4CDD-BA60-58AFF54F4994}"/>
              </a:ext>
            </a:extLst>
          </p:cNvPr>
          <p:cNvSpPr txBox="1"/>
          <p:nvPr/>
        </p:nvSpPr>
        <p:spPr>
          <a:xfrm>
            <a:off x="7896896" y="5045119"/>
            <a:ext cx="1892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Руді рудоголові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BE73956-D717-4774-859A-DC9252187F4A}"/>
              </a:ext>
            </a:extLst>
          </p:cNvPr>
          <p:cNvGrpSpPr/>
          <p:nvPr/>
        </p:nvGrpSpPr>
        <p:grpSpPr>
          <a:xfrm>
            <a:off x="6240941" y="2555185"/>
            <a:ext cx="707245" cy="491302"/>
            <a:chOff x="7105603" y="4028668"/>
            <a:chExt cx="707245" cy="49130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160EA4-61B7-4933-8B3B-19A24876DC67}"/>
                </a:ext>
              </a:extLst>
            </p:cNvPr>
            <p:cNvSpPr txBox="1"/>
            <p:nvPr/>
          </p:nvSpPr>
          <p:spPr>
            <a:xfrm>
              <a:off x="7105603" y="402866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C68AD56F-B7DC-498D-9FC1-BA9F7E03A832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1D832D4-BE1B-4E2E-9761-BE065783C9CF}"/>
              </a:ext>
            </a:extLst>
          </p:cNvPr>
          <p:cNvGrpSpPr/>
          <p:nvPr/>
        </p:nvGrpSpPr>
        <p:grpSpPr>
          <a:xfrm>
            <a:off x="6631527" y="3291045"/>
            <a:ext cx="718466" cy="491302"/>
            <a:chOff x="7105603" y="4028668"/>
            <a:chExt cx="718466" cy="49130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DA44AF7-8E0C-4237-A9B3-3F46644B0D27}"/>
                </a:ext>
              </a:extLst>
            </p:cNvPr>
            <p:cNvSpPr txBox="1"/>
            <p:nvPr/>
          </p:nvSpPr>
          <p:spPr>
            <a:xfrm>
              <a:off x="7105603" y="4028668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uk-UA" sz="2400" dirty="0" err="1">
                  <a:latin typeface="Comic Sans MS" panose="030F0702030302020204" pitchFamily="66" charset="0"/>
                </a:rPr>
                <a:t>аВ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BFA68956-967E-466A-B1FA-4897FBABE944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213D5D5-0C91-4000-ADA6-6FD84F1D72BD}"/>
              </a:ext>
            </a:extLst>
          </p:cNvPr>
          <p:cNvGrpSpPr/>
          <p:nvPr/>
        </p:nvGrpSpPr>
        <p:grpSpPr>
          <a:xfrm>
            <a:off x="8590888" y="3291045"/>
            <a:ext cx="707245" cy="491302"/>
            <a:chOff x="7105603" y="4028668"/>
            <a:chExt cx="707245" cy="49130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CF7DD1-30A5-4DC3-A2CD-E04982EEED19}"/>
                </a:ext>
              </a:extLst>
            </p:cNvPr>
            <p:cNvSpPr txBox="1"/>
            <p:nvPr/>
          </p:nvSpPr>
          <p:spPr>
            <a:xfrm>
              <a:off x="7105603" y="402866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EB9FEB56-3F5E-4476-9D7D-386F17867F46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D6CE0DD-CBD4-4A6E-BC07-52703F4D7589}"/>
              </a:ext>
            </a:extLst>
          </p:cNvPr>
          <p:cNvGrpSpPr/>
          <p:nvPr/>
        </p:nvGrpSpPr>
        <p:grpSpPr>
          <a:xfrm>
            <a:off x="5136640" y="4076217"/>
            <a:ext cx="774571" cy="496323"/>
            <a:chOff x="7061213" y="4023647"/>
            <a:chExt cx="774571" cy="49632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2AD51CA-5F94-4735-87A2-C0F594B99ACE}"/>
                </a:ext>
              </a:extLst>
            </p:cNvPr>
            <p:cNvSpPr txBox="1"/>
            <p:nvPr/>
          </p:nvSpPr>
          <p:spPr>
            <a:xfrm>
              <a:off x="7061213" y="4023647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886ED5F5-2F51-4EF0-9390-5CCB17B17707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671232FF-3BA8-4ECD-8333-EB9B83AD8639}"/>
              </a:ext>
            </a:extLst>
          </p:cNvPr>
          <p:cNvGrpSpPr/>
          <p:nvPr/>
        </p:nvGrpSpPr>
        <p:grpSpPr>
          <a:xfrm>
            <a:off x="5160053" y="4843808"/>
            <a:ext cx="707245" cy="491302"/>
            <a:chOff x="7105603" y="4028668"/>
            <a:chExt cx="707245" cy="49130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F60AF51-CFC7-4F48-B124-7912B4E146BC}"/>
                </a:ext>
              </a:extLst>
            </p:cNvPr>
            <p:cNvSpPr txBox="1"/>
            <p:nvPr/>
          </p:nvSpPr>
          <p:spPr>
            <a:xfrm>
              <a:off x="7105603" y="402866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F2BBD69A-843B-47CB-B693-04F8F0A2C0D3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AAEEAC-B16C-4907-8F97-EA13CDB26966}"/>
              </a:ext>
            </a:extLst>
          </p:cNvPr>
          <p:cNvSpPr txBox="1"/>
          <p:nvPr/>
        </p:nvSpPr>
        <p:spPr>
          <a:xfrm>
            <a:off x="6395907" y="3920518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AaBb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DAF007-71DA-4B71-B18B-98EBE38C992B}"/>
              </a:ext>
            </a:extLst>
          </p:cNvPr>
          <p:cNvSpPr txBox="1"/>
          <p:nvPr/>
        </p:nvSpPr>
        <p:spPr>
          <a:xfrm>
            <a:off x="6381815" y="4695440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aaBb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266B95F-4CD3-4CF7-94C8-CAF552A01BA1}"/>
              </a:ext>
            </a:extLst>
          </p:cNvPr>
          <p:cNvSpPr txBox="1"/>
          <p:nvPr/>
        </p:nvSpPr>
        <p:spPr>
          <a:xfrm>
            <a:off x="8377171" y="3924262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Aabb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68E839-1A9C-44E8-9BB3-9505A0F8EB49}"/>
              </a:ext>
            </a:extLst>
          </p:cNvPr>
          <p:cNvSpPr txBox="1"/>
          <p:nvPr/>
        </p:nvSpPr>
        <p:spPr>
          <a:xfrm>
            <a:off x="8365949" y="4660835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aabb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E358744-210E-4E09-988A-1C80C86FE954}"/>
              </a:ext>
            </a:extLst>
          </p:cNvPr>
          <p:cNvSpPr txBox="1"/>
          <p:nvPr/>
        </p:nvSpPr>
        <p:spPr>
          <a:xfrm>
            <a:off x="9753904" y="3848763"/>
            <a:ext cx="23763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Comic Sans MS" panose="030F0702030302020204" pitchFamily="66" charset="0"/>
              </a:rPr>
              <a:t>За фенотипом: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endParaRPr lang="uk-UA" sz="1400" dirty="0">
              <a:latin typeface="Comic Sans MS" panose="030F0702030302020204" pitchFamily="66" charset="0"/>
            </a:endParaRPr>
          </a:p>
          <a:p>
            <a:pPr algn="ctr"/>
            <a:r>
              <a:rPr lang="uk-UA" sz="1400" dirty="0">
                <a:latin typeface="Comic Sans MS" panose="030F0702030302020204" pitchFamily="66" charset="0"/>
              </a:rPr>
              <a:t>25% - чорні білолобі, </a:t>
            </a:r>
          </a:p>
          <a:p>
            <a:pPr algn="ctr"/>
            <a:r>
              <a:rPr lang="uk-UA" sz="1400" dirty="0">
                <a:latin typeface="Comic Sans MS" panose="030F0702030302020204" pitchFamily="66" charset="0"/>
              </a:rPr>
              <a:t>25% - чорні чорноголові,</a:t>
            </a:r>
          </a:p>
          <a:p>
            <a:pPr algn="ctr"/>
            <a:r>
              <a:rPr lang="uk-UA" sz="1400" dirty="0">
                <a:latin typeface="Comic Sans MS" panose="030F0702030302020204" pitchFamily="66" charset="0"/>
              </a:rPr>
              <a:t>25% - руді білолобі, </a:t>
            </a:r>
          </a:p>
          <a:p>
            <a:pPr algn="ctr"/>
            <a:r>
              <a:rPr lang="uk-UA" sz="1400" dirty="0">
                <a:latin typeface="Comic Sans MS" panose="030F0702030302020204" pitchFamily="66" charset="0"/>
              </a:rPr>
              <a:t>25% - руді рудоголові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BD9E71E-8D93-489B-AF09-498A8AED02DF}"/>
              </a:ext>
            </a:extLst>
          </p:cNvPr>
          <p:cNvSpPr txBox="1"/>
          <p:nvPr/>
        </p:nvSpPr>
        <p:spPr>
          <a:xfrm>
            <a:off x="9953716" y="3273159"/>
            <a:ext cx="197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Comic Sans MS" panose="030F0702030302020204" pitchFamily="66" charset="0"/>
              </a:rPr>
              <a:t>За генотипом: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endParaRPr lang="uk-UA" sz="1400" dirty="0">
              <a:latin typeface="Comic Sans MS" panose="030F0702030302020204" pitchFamily="66" charset="0"/>
            </a:endParaRPr>
          </a:p>
          <a:p>
            <a:pPr algn="ctr"/>
            <a:r>
              <a:rPr lang="uk-UA" sz="1400" dirty="0">
                <a:latin typeface="Comic Sans MS" panose="030F0702030302020204" pitchFamily="66" charset="0"/>
              </a:rPr>
              <a:t>1:1:1:1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01F8F-9610-40BA-A22E-49F3617DF45F}"/>
              </a:ext>
            </a:extLst>
          </p:cNvPr>
          <p:cNvSpPr txBox="1"/>
          <p:nvPr/>
        </p:nvSpPr>
        <p:spPr>
          <a:xfrm>
            <a:off x="4754626" y="5542090"/>
            <a:ext cx="5251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160 + 154 + 158 = 472 телят – це складає 75%</a:t>
            </a:r>
          </a:p>
          <a:p>
            <a:r>
              <a:rPr lang="uk-UA" dirty="0">
                <a:latin typeface="Comic Sans MS" panose="030F0702030302020204" pitchFamily="66" charset="0"/>
              </a:rPr>
              <a:t>                               Х телят  -                   25%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D0E53-2FA4-4103-A0DB-2B9393BB6B41}"/>
              </a:ext>
            </a:extLst>
          </p:cNvPr>
          <p:cNvSpPr txBox="1"/>
          <p:nvPr/>
        </p:nvSpPr>
        <p:spPr>
          <a:xfrm>
            <a:off x="6610904" y="6101620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Х = 472 х 25 : 75 = 157 телят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07AF7A-02B2-4267-AB63-0301CCA8A059}"/>
              </a:ext>
            </a:extLst>
          </p:cNvPr>
          <p:cNvSpPr txBox="1"/>
          <p:nvPr/>
        </p:nvSpPr>
        <p:spPr>
          <a:xfrm>
            <a:off x="4587566" y="64033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Відповідь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</a:rPr>
              <a:t>отримали</a:t>
            </a:r>
            <a:r>
              <a:rPr lang="ru-RU" dirty="0">
                <a:latin typeface="Comic Sans MS" panose="030F0702030302020204" pitchFamily="66" charset="0"/>
              </a:rPr>
              <a:t> 157 </a:t>
            </a:r>
            <a:r>
              <a:rPr lang="ru-RU" dirty="0" err="1">
                <a:latin typeface="Comic Sans MS" panose="030F0702030302020204" pitchFamily="66" charset="0"/>
              </a:rPr>
              <a:t>рудих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рудоголових</a:t>
            </a:r>
            <a:r>
              <a:rPr lang="ru-RU" dirty="0">
                <a:latin typeface="Comic Sans MS" panose="030F0702030302020204" pitchFamily="66" charset="0"/>
              </a:rPr>
              <a:t> телят. </a:t>
            </a:r>
          </a:p>
        </p:txBody>
      </p:sp>
    </p:spTree>
    <p:extLst>
      <p:ext uri="{BB962C8B-B14F-4D97-AF65-F5344CB8AC3E}">
        <p14:creationId xmlns:p14="http://schemas.microsoft.com/office/powerpoint/2010/main" val="1180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40" grpId="0"/>
      <p:bldP spid="41" grpId="0"/>
      <p:bldP spid="5" grpId="0"/>
      <p:bldP spid="61" grpId="0"/>
      <p:bldP spid="62" grpId="0"/>
      <p:bldP spid="63" grpId="0"/>
      <p:bldP spid="66" grpId="0"/>
      <p:bldP spid="68" grpId="0"/>
      <p:bldP spid="7" grpId="0"/>
      <p:bldP spid="9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10">
            <a:extLst>
              <a:ext uri="{FF2B5EF4-FFF2-40B4-BE49-F238E27FC236}">
                <a16:creationId xmlns:a16="http://schemas.microsoft.com/office/drawing/2014/main" id="{87651024-C524-4862-A02B-D3D05D9F4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06426"/>
              </p:ext>
            </p:extLst>
          </p:nvPr>
        </p:nvGraphicFramePr>
        <p:xfrm>
          <a:off x="9112330" y="3293582"/>
          <a:ext cx="2766396" cy="3221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433">
                  <a:extLst>
                    <a:ext uri="{9D8B030D-6E8A-4147-A177-3AD203B41FA5}">
                      <a16:colId xmlns:a16="http://schemas.microsoft.com/office/drawing/2014/main" val="1397115581"/>
                    </a:ext>
                  </a:extLst>
                </a:gridCol>
                <a:gridCol w="1875963">
                  <a:extLst>
                    <a:ext uri="{9D8B030D-6E8A-4147-A177-3AD203B41FA5}">
                      <a16:colId xmlns:a16="http://schemas.microsoft.com/office/drawing/2014/main" val="3081705932"/>
                    </a:ext>
                  </a:extLst>
                </a:gridCol>
              </a:tblGrid>
              <a:tr h="6442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26973"/>
                  </a:ext>
                </a:extLst>
              </a:tr>
              <a:tr h="6442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67338"/>
                  </a:ext>
                </a:extLst>
              </a:tr>
              <a:tr h="6442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366693"/>
                  </a:ext>
                </a:extLst>
              </a:tr>
              <a:tr h="6442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67890"/>
                  </a:ext>
                </a:extLst>
              </a:tr>
              <a:tr h="6442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7228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784930-559D-4C26-8CC7-1D6DF6C927B0}"/>
              </a:ext>
            </a:extLst>
          </p:cNvPr>
          <p:cNvSpPr txBox="1"/>
          <p:nvPr/>
        </p:nvSpPr>
        <p:spPr>
          <a:xfrm>
            <a:off x="327775" y="111050"/>
            <a:ext cx="117743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      Задача 2.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Гени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чорної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короткої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мишей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домінують</a:t>
            </a:r>
            <a:r>
              <a:rPr lang="ru-RU" sz="2000" dirty="0">
                <a:latin typeface="Comic Sans MS" panose="030F0702030302020204" pitchFamily="66" charset="0"/>
              </a:rPr>
              <a:t> над генами </a:t>
            </a:r>
            <a:r>
              <a:rPr lang="ru-RU" sz="2000" dirty="0" err="1">
                <a:latin typeface="Comic Sans MS" panose="030F0702030302020204" pitchFamily="66" charset="0"/>
              </a:rPr>
              <a:t>білої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довгої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Схрестили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гомозиготних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чорних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довгошерстих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білих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короткошерстих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мишей</a:t>
            </a:r>
            <a:r>
              <a:rPr lang="ru-RU" sz="2000" dirty="0">
                <a:latin typeface="Comic Sans MS" panose="030F0702030302020204" pitchFamily="66" charset="0"/>
              </a:rPr>
              <a:t>. Яким буде потомство в </a:t>
            </a:r>
            <a:r>
              <a:rPr lang="ru-RU" sz="2000" dirty="0" err="1">
                <a:latin typeface="Comic Sans MS" panose="030F0702030302020204" pitchFamily="66" charset="0"/>
              </a:rPr>
              <a:t>обох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зворотних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схрещуваннях</a:t>
            </a:r>
            <a:r>
              <a:rPr lang="ru-RU" sz="2000" dirty="0"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65E4B-EC32-41D6-988F-901D46F1283B}"/>
              </a:ext>
            </a:extLst>
          </p:cNvPr>
          <p:cNvSpPr txBox="1"/>
          <p:nvPr/>
        </p:nvSpPr>
        <p:spPr>
          <a:xfrm>
            <a:off x="268059" y="1760709"/>
            <a:ext cx="44704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Дано: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</a:t>
            </a:r>
            <a:r>
              <a:rPr lang="ru-RU" sz="2000" dirty="0" err="1">
                <a:latin typeface="Comic Sans MS" panose="030F0702030302020204" pitchFamily="66" charset="0"/>
              </a:rPr>
              <a:t>чорної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</a:t>
            </a:r>
            <a:r>
              <a:rPr lang="ru-RU" sz="2000" dirty="0" err="1">
                <a:latin typeface="Comic Sans MS" panose="030F0702030302020204" pitchFamily="66" charset="0"/>
              </a:rPr>
              <a:t>білої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 – ген </a:t>
            </a:r>
            <a:r>
              <a:rPr lang="ru-RU" sz="2000" dirty="0" err="1">
                <a:latin typeface="Comic Sans MS" panose="030F0702030302020204" pitchFamily="66" charset="0"/>
              </a:rPr>
              <a:t>короткої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pl-PL" sz="2000" dirty="0">
                <a:latin typeface="Comic Sans MS" panose="030F0702030302020204" pitchFamily="66" charset="0"/>
              </a:rPr>
              <a:t>b – </a:t>
            </a:r>
            <a:r>
              <a:rPr lang="ru-RU" sz="2000" dirty="0">
                <a:latin typeface="Comic Sans MS" panose="030F0702030302020204" pitchFamily="66" charset="0"/>
              </a:rPr>
              <a:t>ген </a:t>
            </a:r>
            <a:r>
              <a:rPr lang="ru-RU" sz="2000" dirty="0" err="1">
                <a:latin typeface="Comic Sans MS" panose="030F0702030302020204" pitchFamily="66" charset="0"/>
              </a:rPr>
              <a:t>довгої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АА і </a:t>
            </a:r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чорні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миші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білі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миші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ВВ і В</a:t>
            </a:r>
            <a:r>
              <a:rPr lang="pl-PL" sz="2000" dirty="0">
                <a:latin typeface="Comic Sans MS" panose="030F0702030302020204" pitchFamily="66" charset="0"/>
              </a:rPr>
              <a:t>b – </a:t>
            </a:r>
            <a:r>
              <a:rPr lang="ru-RU" sz="2000" dirty="0">
                <a:latin typeface="Comic Sans MS" panose="030F0702030302020204" pitchFamily="66" charset="0"/>
              </a:rPr>
              <a:t>коротка шерсть, </a:t>
            </a:r>
          </a:p>
          <a:p>
            <a:r>
              <a:rPr lang="pl-PL" sz="2000" dirty="0">
                <a:latin typeface="Comic Sans MS" panose="030F0702030302020204" pitchFamily="66" charset="0"/>
              </a:rPr>
              <a:t>bb – </a:t>
            </a:r>
            <a:r>
              <a:rPr lang="ru-RU" sz="2000" dirty="0" err="1">
                <a:latin typeface="Comic Sans MS" panose="030F0702030302020204" pitchFamily="66" charset="0"/>
              </a:rPr>
              <a:t>довга</a:t>
            </a:r>
            <a:r>
              <a:rPr lang="ru-RU" sz="2000" dirty="0">
                <a:latin typeface="Comic Sans MS" panose="030F0702030302020204" pitchFamily="66" charset="0"/>
              </a:rPr>
              <a:t> шерсть.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4A9762-F461-4FB0-AA36-9972F96139C5}"/>
              </a:ext>
            </a:extLst>
          </p:cNvPr>
          <p:cNvCxnSpPr/>
          <p:nvPr/>
        </p:nvCxnSpPr>
        <p:spPr>
          <a:xfrm>
            <a:off x="327775" y="4669450"/>
            <a:ext cx="3973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70187E-7C49-4F20-8021-A506FE8B62D5}"/>
              </a:ext>
            </a:extLst>
          </p:cNvPr>
          <p:cNvSpPr txBox="1"/>
          <p:nvPr/>
        </p:nvSpPr>
        <p:spPr>
          <a:xfrm>
            <a:off x="263638" y="4827278"/>
            <a:ext cx="36688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Генотипи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фенотипи</a:t>
            </a:r>
            <a:r>
              <a:rPr lang="ru-RU" sz="2000" dirty="0">
                <a:latin typeface="Comic Sans MS" panose="030F0702030302020204" pitchFamily="66" charset="0"/>
              </a:rPr>
              <a:t> потомства в </a:t>
            </a:r>
            <a:r>
              <a:rPr lang="ru-RU" sz="2000" dirty="0" err="1">
                <a:latin typeface="Comic Sans MS" panose="030F0702030302020204" pitchFamily="66" charset="0"/>
              </a:rPr>
              <a:t>обох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зворотних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схрещуваннях</a:t>
            </a:r>
            <a:r>
              <a:rPr lang="ru-RU" sz="2000" dirty="0">
                <a:latin typeface="Comic Sans MS" panose="030F0702030302020204" pitchFamily="66" charset="0"/>
              </a:rPr>
              <a:t> - ?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CF69219-4BC7-43D7-853F-7D946D12729A}"/>
              </a:ext>
            </a:extLst>
          </p:cNvPr>
          <p:cNvCxnSpPr>
            <a:cxnSpLocks/>
          </p:cNvCxnSpPr>
          <p:nvPr/>
        </p:nvCxnSpPr>
        <p:spPr>
          <a:xfrm>
            <a:off x="4528044" y="1810183"/>
            <a:ext cx="0" cy="49625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7CAE29-2DA2-416A-BDA7-AF077B388058}"/>
              </a:ext>
            </a:extLst>
          </p:cNvPr>
          <p:cNvSpPr txBox="1"/>
          <p:nvPr/>
        </p:nvSpPr>
        <p:spPr>
          <a:xfrm>
            <a:off x="7586437" y="1523240"/>
            <a:ext cx="2167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Розв’язання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F10A4E6-C62A-4B35-8772-9243CF55FAFC}"/>
              </a:ext>
            </a:extLst>
          </p:cNvPr>
          <p:cNvGrpSpPr/>
          <p:nvPr/>
        </p:nvGrpSpPr>
        <p:grpSpPr>
          <a:xfrm>
            <a:off x="4706775" y="1866905"/>
            <a:ext cx="3118161" cy="607453"/>
            <a:chOff x="6472753" y="3056285"/>
            <a:chExt cx="3118161" cy="6074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717AB4-2DDB-4CBC-944D-60A8859A197A}"/>
                </a:ext>
              </a:extLst>
            </p:cNvPr>
            <p:cNvSpPr txBox="1"/>
            <p:nvPr/>
          </p:nvSpPr>
          <p:spPr>
            <a:xfrm>
              <a:off x="6472753" y="3056285"/>
              <a:ext cx="3118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      АА</a:t>
              </a:r>
              <a:r>
                <a:rPr lang="en-US" sz="2400" dirty="0">
                  <a:latin typeface="Comic Sans MS" panose="030F0702030302020204" pitchFamily="66" charset="0"/>
                </a:rPr>
                <a:t>bb</a:t>
              </a:r>
              <a:r>
                <a:rPr lang="uk-UA" sz="2400" dirty="0">
                  <a:latin typeface="Comic Sans MS" panose="030F0702030302020204" pitchFamily="66" charset="0"/>
                </a:rPr>
                <a:t>  Х          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591509A-A6C6-4291-801D-5FECD2F23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76" t="10647" r="41804" b="6579"/>
            <a:stretch/>
          </p:blipFill>
          <p:spPr>
            <a:xfrm>
              <a:off x="6907195" y="3117809"/>
              <a:ext cx="367069" cy="545929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89B35E7-C76D-47BC-AACA-0849E20F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5302" y="3089360"/>
              <a:ext cx="398388" cy="40736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12043A-B43A-44AF-AE64-A93EFCC231DD}"/>
              </a:ext>
            </a:extLst>
          </p:cNvPr>
          <p:cNvSpPr txBox="1"/>
          <p:nvPr/>
        </p:nvSpPr>
        <p:spPr>
          <a:xfrm>
            <a:off x="4678028" y="2300725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3EB8F8E-6742-4A19-88E1-844EC0C201A8}"/>
              </a:ext>
            </a:extLst>
          </p:cNvPr>
          <p:cNvGrpSpPr/>
          <p:nvPr/>
        </p:nvGrpSpPr>
        <p:grpSpPr>
          <a:xfrm>
            <a:off x="7255833" y="2286808"/>
            <a:ext cx="718466" cy="490009"/>
            <a:chOff x="7259440" y="4043071"/>
            <a:chExt cx="718466" cy="4900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16CD7A-AF72-4F2B-94ED-8177A81B547B}"/>
                </a:ext>
              </a:extLst>
            </p:cNvPr>
            <p:cNvSpPr txBox="1"/>
            <p:nvPr/>
          </p:nvSpPr>
          <p:spPr>
            <a:xfrm>
              <a:off x="7259440" y="4043071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7E210FC9-6C15-406E-AC03-C0C0C1D050F7}"/>
                </a:ext>
              </a:extLst>
            </p:cNvPr>
            <p:cNvSpPr/>
            <p:nvPr/>
          </p:nvSpPr>
          <p:spPr>
            <a:xfrm>
              <a:off x="7343699" y="407141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AB2F31B-CCE8-4549-83EB-D4EC6F895D49}"/>
              </a:ext>
            </a:extLst>
          </p:cNvPr>
          <p:cNvGrpSpPr/>
          <p:nvPr/>
        </p:nvGrpSpPr>
        <p:grpSpPr>
          <a:xfrm>
            <a:off x="4683706" y="2747657"/>
            <a:ext cx="451081" cy="659774"/>
            <a:chOff x="5108788" y="3429000"/>
            <a:chExt cx="451081" cy="659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E0716D-EC95-483D-BA50-90992B031BDB}"/>
                </a:ext>
              </a:extLst>
            </p:cNvPr>
            <p:cNvSpPr txBox="1"/>
            <p:nvPr/>
          </p:nvSpPr>
          <p:spPr>
            <a:xfrm>
              <a:off x="5108788" y="34290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F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B26446-FFA0-496A-9A13-A665BC3EFCF2}"/>
                </a:ext>
              </a:extLst>
            </p:cNvPr>
            <p:cNvSpPr txBox="1"/>
            <p:nvPr/>
          </p:nvSpPr>
          <p:spPr>
            <a:xfrm>
              <a:off x="5237345" y="3627109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1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CECBAF5-FE7B-44DE-B44C-34E13492D4AF}"/>
              </a:ext>
            </a:extLst>
          </p:cNvPr>
          <p:cNvSpPr txBox="1"/>
          <p:nvPr/>
        </p:nvSpPr>
        <p:spPr>
          <a:xfrm>
            <a:off x="9952486" y="4233668"/>
            <a:ext cx="19793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Чорні з короткою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85EF8F-12E8-4476-82CD-3CCE49163E0D}"/>
              </a:ext>
            </a:extLst>
          </p:cNvPr>
          <p:cNvSpPr txBox="1"/>
          <p:nvPr/>
        </p:nvSpPr>
        <p:spPr>
          <a:xfrm>
            <a:off x="9847516" y="4822203"/>
            <a:ext cx="2212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Чорні </a:t>
            </a:r>
            <a:r>
              <a:rPr lang="uk-UA" sz="1600" dirty="0">
                <a:latin typeface="Comic Sans MS" panose="030F0702030302020204" pitchFamily="66" charset="0"/>
                <a:ea typeface="Calibri" panose="020F0502020204030204" pitchFamily="34" charset="0"/>
              </a:rPr>
              <a:t>з довгою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704B2F-B867-43A4-A55F-39B4F8F53457}"/>
              </a:ext>
            </a:extLst>
          </p:cNvPr>
          <p:cNvSpPr txBox="1"/>
          <p:nvPr/>
        </p:nvSpPr>
        <p:spPr>
          <a:xfrm>
            <a:off x="7199716" y="1866904"/>
            <a:ext cx="120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aaBB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218F63-C374-4C71-BC37-95445ADAF255}"/>
              </a:ext>
            </a:extLst>
          </p:cNvPr>
          <p:cNvSpPr txBox="1"/>
          <p:nvPr/>
        </p:nvSpPr>
        <p:spPr>
          <a:xfrm>
            <a:off x="9974957" y="5559987"/>
            <a:ext cx="19025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Чорні з короткою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81AFA3-A52F-4CDD-BA60-58AFF54F4994}"/>
              </a:ext>
            </a:extLst>
          </p:cNvPr>
          <p:cNvSpPr txBox="1"/>
          <p:nvPr/>
        </p:nvSpPr>
        <p:spPr>
          <a:xfrm>
            <a:off x="9956687" y="6180185"/>
            <a:ext cx="1892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Чорні з довгою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BE73956-D717-4774-859A-DC9252187F4A}"/>
              </a:ext>
            </a:extLst>
          </p:cNvPr>
          <p:cNvGrpSpPr/>
          <p:nvPr/>
        </p:nvGrpSpPr>
        <p:grpSpPr>
          <a:xfrm>
            <a:off x="5479126" y="2300632"/>
            <a:ext cx="774571" cy="481530"/>
            <a:chOff x="7070740" y="4038440"/>
            <a:chExt cx="774571" cy="4815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160EA4-61B7-4933-8B3B-19A24876DC67}"/>
                </a:ext>
              </a:extLst>
            </p:cNvPr>
            <p:cNvSpPr txBox="1"/>
            <p:nvPr/>
          </p:nvSpPr>
          <p:spPr>
            <a:xfrm>
              <a:off x="7070740" y="4038440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C68AD56F-B7DC-498D-9FC1-BA9F7E03A832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1D832D4-BE1B-4E2E-9761-BE065783C9CF}"/>
              </a:ext>
            </a:extLst>
          </p:cNvPr>
          <p:cNvGrpSpPr/>
          <p:nvPr/>
        </p:nvGrpSpPr>
        <p:grpSpPr>
          <a:xfrm>
            <a:off x="10511755" y="3366370"/>
            <a:ext cx="774571" cy="479198"/>
            <a:chOff x="7070740" y="4040772"/>
            <a:chExt cx="774571" cy="47919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DA44AF7-8E0C-4237-A9B3-3F46644B0D27}"/>
                </a:ext>
              </a:extLst>
            </p:cNvPr>
            <p:cNvSpPr txBox="1"/>
            <p:nvPr/>
          </p:nvSpPr>
          <p:spPr>
            <a:xfrm>
              <a:off x="7070740" y="4040772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BFA68956-967E-466A-B1FA-4897FBABE944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213D5D5-0C91-4000-ADA6-6FD84F1D72BD}"/>
              </a:ext>
            </a:extLst>
          </p:cNvPr>
          <p:cNvGrpSpPr/>
          <p:nvPr/>
        </p:nvGrpSpPr>
        <p:grpSpPr>
          <a:xfrm>
            <a:off x="9191808" y="5919191"/>
            <a:ext cx="707245" cy="491302"/>
            <a:chOff x="7105603" y="4028668"/>
            <a:chExt cx="707245" cy="49130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CF7DD1-30A5-4DC3-A2CD-E04982EEED19}"/>
                </a:ext>
              </a:extLst>
            </p:cNvPr>
            <p:cNvSpPr txBox="1"/>
            <p:nvPr/>
          </p:nvSpPr>
          <p:spPr>
            <a:xfrm>
              <a:off x="7105603" y="402866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EB9FEB56-3F5E-4476-9D7D-386F17867F46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AAEEAC-B16C-4907-8F97-EA13CDB26966}"/>
              </a:ext>
            </a:extLst>
          </p:cNvPr>
          <p:cNvSpPr txBox="1"/>
          <p:nvPr/>
        </p:nvSpPr>
        <p:spPr>
          <a:xfrm>
            <a:off x="10438494" y="3882007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>
                <a:latin typeface="Comic Sans MS" panose="030F0702030302020204" pitchFamily="66" charset="0"/>
              </a:rPr>
              <a:t>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DAF007-71DA-4B71-B18B-98EBE38C992B}"/>
              </a:ext>
            </a:extLst>
          </p:cNvPr>
          <p:cNvSpPr txBox="1"/>
          <p:nvPr/>
        </p:nvSpPr>
        <p:spPr>
          <a:xfrm>
            <a:off x="10443879" y="5197535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 err="1">
                <a:latin typeface="Comic Sans MS" panose="030F0702030302020204" pitchFamily="66" charset="0"/>
              </a:rPr>
              <a:t>aBb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266B95F-4CD3-4CF7-94C8-CAF552A01BA1}"/>
              </a:ext>
            </a:extLst>
          </p:cNvPr>
          <p:cNvSpPr txBox="1"/>
          <p:nvPr/>
        </p:nvSpPr>
        <p:spPr>
          <a:xfrm>
            <a:off x="10410441" y="4525474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>
                <a:latin typeface="Comic Sans MS" panose="030F0702030302020204" pitchFamily="66" charset="0"/>
              </a:rPr>
              <a:t>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68E839-1A9C-44E8-9BB3-9505A0F8EB49}"/>
              </a:ext>
            </a:extLst>
          </p:cNvPr>
          <p:cNvSpPr txBox="1"/>
          <p:nvPr/>
        </p:nvSpPr>
        <p:spPr>
          <a:xfrm>
            <a:off x="10463563" y="5830687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>
                <a:latin typeface="Comic Sans MS" panose="030F0702030302020204" pitchFamily="66" charset="0"/>
              </a:rPr>
              <a:t>abb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EBEE2B-2C88-4206-8F90-F755F67A514D}"/>
              </a:ext>
            </a:extLst>
          </p:cNvPr>
          <p:cNvSpPr txBox="1"/>
          <p:nvPr/>
        </p:nvSpPr>
        <p:spPr>
          <a:xfrm>
            <a:off x="6225970" y="2747486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2F7350"/>
                </a:solidFill>
                <a:latin typeface="Comic Sans MS" panose="030F0702030302020204" pitchFamily="66" charset="0"/>
              </a:rPr>
              <a:t>AaBb</a:t>
            </a:r>
            <a:endParaRPr lang="ru-RU" sz="2400" dirty="0">
              <a:solidFill>
                <a:srgbClr val="2F735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E2942510-A32F-421C-8B03-7FC773DD71CC}"/>
              </a:ext>
            </a:extLst>
          </p:cNvPr>
          <p:cNvGrpSpPr/>
          <p:nvPr/>
        </p:nvGrpSpPr>
        <p:grpSpPr>
          <a:xfrm>
            <a:off x="4681655" y="3475169"/>
            <a:ext cx="3118161" cy="607453"/>
            <a:chOff x="6472753" y="3056285"/>
            <a:chExt cx="3118161" cy="60745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6FAB086-6047-4169-9822-31A0BCD46CF0}"/>
                </a:ext>
              </a:extLst>
            </p:cNvPr>
            <p:cNvSpPr txBox="1"/>
            <p:nvPr/>
          </p:nvSpPr>
          <p:spPr>
            <a:xfrm>
              <a:off x="6472753" y="3056285"/>
              <a:ext cx="3118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      </a:t>
              </a:r>
              <a:r>
                <a:rPr lang="uk-UA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АА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bb</a:t>
              </a:r>
              <a:r>
                <a:rPr lang="uk-UA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</a:t>
              </a:r>
              <a:r>
                <a:rPr lang="uk-UA" sz="2400" dirty="0">
                  <a:latin typeface="Comic Sans MS" panose="030F0702030302020204" pitchFamily="66" charset="0"/>
                </a:rPr>
                <a:t>Х          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6507564F-76B5-4ABA-961F-01B9CA86F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76" t="10647" r="41804" b="6579"/>
            <a:stretch/>
          </p:blipFill>
          <p:spPr>
            <a:xfrm>
              <a:off x="6907195" y="3117809"/>
              <a:ext cx="367069" cy="545929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257EBF55-9287-4D51-B740-4FF9E239F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5302" y="3089360"/>
              <a:ext cx="398388" cy="407361"/>
            </a:xfrm>
            <a:prstGeom prst="rect">
              <a:avLst/>
            </a:prstGeom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7BB4B7A-9900-4C4D-AC5A-9ABC231D21D0}"/>
              </a:ext>
            </a:extLst>
          </p:cNvPr>
          <p:cNvSpPr txBox="1"/>
          <p:nvPr/>
        </p:nvSpPr>
        <p:spPr>
          <a:xfrm>
            <a:off x="7168857" y="3492702"/>
            <a:ext cx="120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F7350"/>
                </a:solidFill>
                <a:latin typeface="Comic Sans MS" panose="030F0702030302020204" pitchFamily="66" charset="0"/>
              </a:rPr>
              <a:t>AaBb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0CE79CE-B11B-4866-8FF2-F02CA30D591F}"/>
              </a:ext>
            </a:extLst>
          </p:cNvPr>
          <p:cNvGrpSpPr/>
          <p:nvPr/>
        </p:nvGrpSpPr>
        <p:grpSpPr>
          <a:xfrm>
            <a:off x="8595275" y="3614735"/>
            <a:ext cx="500775" cy="659774"/>
            <a:chOff x="5108788" y="3429000"/>
            <a:chExt cx="500775" cy="65977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3290496-CB5C-47C7-9C1A-D47FF1339F2A}"/>
                </a:ext>
              </a:extLst>
            </p:cNvPr>
            <p:cNvSpPr txBox="1"/>
            <p:nvPr/>
          </p:nvSpPr>
          <p:spPr>
            <a:xfrm>
              <a:off x="5108788" y="34290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F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7CF50DD-A87F-4309-A0FE-D75E0A728D26}"/>
                </a:ext>
              </a:extLst>
            </p:cNvPr>
            <p:cNvSpPr txBox="1"/>
            <p:nvPr/>
          </p:nvSpPr>
          <p:spPr>
            <a:xfrm>
              <a:off x="5237345" y="3627109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2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4C9E955A-311F-49FC-AE55-F961DEB5E587}"/>
              </a:ext>
            </a:extLst>
          </p:cNvPr>
          <p:cNvGrpSpPr/>
          <p:nvPr/>
        </p:nvGrpSpPr>
        <p:grpSpPr>
          <a:xfrm>
            <a:off x="9177913" y="4012840"/>
            <a:ext cx="785793" cy="479198"/>
            <a:chOff x="7070740" y="4040772"/>
            <a:chExt cx="785793" cy="47919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6EC604A-5741-4202-9D0F-F2EB09989066}"/>
                </a:ext>
              </a:extLst>
            </p:cNvPr>
            <p:cNvSpPr txBox="1"/>
            <p:nvPr/>
          </p:nvSpPr>
          <p:spPr>
            <a:xfrm>
              <a:off x="7070740" y="4040772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A0DEFDF1-C332-4E6B-9885-FC1AF6459395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754C50B-41FD-46DF-921D-E531582AB1E7}"/>
              </a:ext>
            </a:extLst>
          </p:cNvPr>
          <p:cNvGrpSpPr/>
          <p:nvPr/>
        </p:nvGrpSpPr>
        <p:grpSpPr>
          <a:xfrm>
            <a:off x="9156945" y="4638917"/>
            <a:ext cx="774571" cy="479198"/>
            <a:chOff x="7070740" y="4040772"/>
            <a:chExt cx="774571" cy="479198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C8D995C-F404-46BE-9190-7147043C1143}"/>
                </a:ext>
              </a:extLst>
            </p:cNvPr>
            <p:cNvSpPr txBox="1"/>
            <p:nvPr/>
          </p:nvSpPr>
          <p:spPr>
            <a:xfrm>
              <a:off x="7070740" y="4040772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4D0366CF-59F6-4A7F-B759-7DC11EC6E1E1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AD31F550-3913-4B58-B8D9-B82FB7F7CBFC}"/>
              </a:ext>
            </a:extLst>
          </p:cNvPr>
          <p:cNvGrpSpPr/>
          <p:nvPr/>
        </p:nvGrpSpPr>
        <p:grpSpPr>
          <a:xfrm>
            <a:off x="9156944" y="5290023"/>
            <a:ext cx="718466" cy="479198"/>
            <a:chOff x="7070740" y="4040772"/>
            <a:chExt cx="718466" cy="479198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90801FA-B142-4ABF-B922-F73FE63C5C36}"/>
                </a:ext>
              </a:extLst>
            </p:cNvPr>
            <p:cNvSpPr txBox="1"/>
            <p:nvPr/>
          </p:nvSpPr>
          <p:spPr>
            <a:xfrm>
              <a:off x="7070740" y="4040772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aB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2C769D68-8337-4CAB-A167-B39517FE48DA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9CBFF23F-DC83-4B62-94A3-3AE5FC85352C}"/>
              </a:ext>
            </a:extLst>
          </p:cNvPr>
          <p:cNvGrpSpPr/>
          <p:nvPr/>
        </p:nvGrpSpPr>
        <p:grpSpPr>
          <a:xfrm>
            <a:off x="7691086" y="4601287"/>
            <a:ext cx="707245" cy="491302"/>
            <a:chOff x="7105603" y="4028668"/>
            <a:chExt cx="707245" cy="491302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C28ADC2-E303-4C70-BF75-1BCC2B8F3B10}"/>
                </a:ext>
              </a:extLst>
            </p:cNvPr>
            <p:cNvSpPr txBox="1"/>
            <p:nvPr/>
          </p:nvSpPr>
          <p:spPr>
            <a:xfrm>
              <a:off x="7105603" y="402866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DB2F415E-65D5-47F0-8E41-DACFAEE36739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D88616CC-6EB0-44B7-BE76-F3128AF62B81}"/>
              </a:ext>
            </a:extLst>
          </p:cNvPr>
          <p:cNvGrpSpPr/>
          <p:nvPr/>
        </p:nvGrpSpPr>
        <p:grpSpPr>
          <a:xfrm>
            <a:off x="6979683" y="4013915"/>
            <a:ext cx="785793" cy="479359"/>
            <a:chOff x="7081679" y="4040611"/>
            <a:chExt cx="785793" cy="47935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425DAB0-C6AA-43F0-83BD-9FD7FFFF5D5B}"/>
                </a:ext>
              </a:extLst>
            </p:cNvPr>
            <p:cNvSpPr txBox="1"/>
            <p:nvPr/>
          </p:nvSpPr>
          <p:spPr>
            <a:xfrm>
              <a:off x="7081679" y="4040611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245C21C8-2937-4EF4-806F-B2584501F4D9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3EE0B4E9-A669-4AF1-8F44-8BDD129C8738}"/>
              </a:ext>
            </a:extLst>
          </p:cNvPr>
          <p:cNvGrpSpPr/>
          <p:nvPr/>
        </p:nvGrpSpPr>
        <p:grpSpPr>
          <a:xfrm>
            <a:off x="6953985" y="4589806"/>
            <a:ext cx="774571" cy="479198"/>
            <a:chOff x="7070740" y="4040772"/>
            <a:chExt cx="774571" cy="479198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E1C512F-F647-4CB8-A54A-E23A0A32F4CD}"/>
                </a:ext>
              </a:extLst>
            </p:cNvPr>
            <p:cNvSpPr txBox="1"/>
            <p:nvPr/>
          </p:nvSpPr>
          <p:spPr>
            <a:xfrm>
              <a:off x="7070740" y="4040772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C1704726-A579-4299-B3C5-E649C36E9B77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B4DF0246-582A-42F5-BC3B-551817AC56E8}"/>
              </a:ext>
            </a:extLst>
          </p:cNvPr>
          <p:cNvGrpSpPr/>
          <p:nvPr/>
        </p:nvGrpSpPr>
        <p:grpSpPr>
          <a:xfrm>
            <a:off x="7647009" y="4036002"/>
            <a:ext cx="718466" cy="479198"/>
            <a:chOff x="7070740" y="4040772"/>
            <a:chExt cx="718466" cy="47919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8572E52-6FE5-441B-A7A4-4E5CDA5B0965}"/>
                </a:ext>
              </a:extLst>
            </p:cNvPr>
            <p:cNvSpPr txBox="1"/>
            <p:nvPr/>
          </p:nvSpPr>
          <p:spPr>
            <a:xfrm>
              <a:off x="7070740" y="4040772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aB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44839C0-0903-4B30-83DE-21E0770C5791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523434D2-FA27-409D-941E-9584F9F4F9C8}"/>
              </a:ext>
            </a:extLst>
          </p:cNvPr>
          <p:cNvGrpSpPr/>
          <p:nvPr/>
        </p:nvGrpSpPr>
        <p:grpSpPr>
          <a:xfrm>
            <a:off x="5453357" y="4033175"/>
            <a:ext cx="774571" cy="479198"/>
            <a:chOff x="7070740" y="4040772"/>
            <a:chExt cx="774571" cy="479198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D30F871-6758-4915-A713-3DD0E491072C}"/>
                </a:ext>
              </a:extLst>
            </p:cNvPr>
            <p:cNvSpPr txBox="1"/>
            <p:nvPr/>
          </p:nvSpPr>
          <p:spPr>
            <a:xfrm>
              <a:off x="7070740" y="4040772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3A7E0795-7390-45CC-A507-6D404ECE7B9D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4B5E554-F478-49F1-BB72-F4CF064CC0B2}"/>
              </a:ext>
            </a:extLst>
          </p:cNvPr>
          <p:cNvSpPr txBox="1"/>
          <p:nvPr/>
        </p:nvSpPr>
        <p:spPr>
          <a:xfrm flipH="1">
            <a:off x="4859826" y="5348037"/>
            <a:ext cx="286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За генотипом: 1:1:1:1.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3B6705F-8895-435E-BC67-787081791BCA}"/>
              </a:ext>
            </a:extLst>
          </p:cNvPr>
          <p:cNvSpPr txBox="1"/>
          <p:nvPr/>
        </p:nvSpPr>
        <p:spPr>
          <a:xfrm flipH="1">
            <a:off x="4880381" y="5724955"/>
            <a:ext cx="4337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За фенотипом: </a:t>
            </a:r>
          </a:p>
          <a:p>
            <a:r>
              <a:rPr lang="uk-UA" dirty="0">
                <a:latin typeface="Comic Sans MS" panose="030F0702030302020204" pitchFamily="66" charset="0"/>
              </a:rPr>
              <a:t>50%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uk-UA" dirty="0">
                <a:latin typeface="Comic Sans MS" panose="030F0702030302020204" pitchFamily="66" charset="0"/>
              </a:rPr>
              <a:t>чорних з короткою шерстю</a:t>
            </a:r>
          </a:p>
          <a:p>
            <a:r>
              <a:rPr lang="uk-UA" dirty="0">
                <a:latin typeface="Comic Sans MS" panose="030F0702030302020204" pitchFamily="66" charset="0"/>
              </a:rPr>
              <a:t>50% чорних з довгою шерстю.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EBE4E4A-A73A-4D72-988C-491E940B1231}"/>
              </a:ext>
            </a:extLst>
          </p:cNvPr>
          <p:cNvSpPr txBox="1"/>
          <p:nvPr/>
        </p:nvSpPr>
        <p:spPr>
          <a:xfrm>
            <a:off x="4649019" y="4012840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7CD11E5-476A-4940-8939-D79678EAF132}"/>
              </a:ext>
            </a:extLst>
          </p:cNvPr>
          <p:cNvCxnSpPr>
            <a:cxnSpLocks/>
          </p:cNvCxnSpPr>
          <p:nvPr/>
        </p:nvCxnSpPr>
        <p:spPr>
          <a:xfrm>
            <a:off x="6172758" y="2711413"/>
            <a:ext cx="218984" cy="1186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>
            <a:extLst>
              <a:ext uri="{FF2B5EF4-FFF2-40B4-BE49-F238E27FC236}">
                <a16:creationId xmlns:a16="http://schemas.microsoft.com/office/drawing/2014/main" id="{DAFCC129-7DEE-4B49-A8D9-6EC5FD37E965}"/>
              </a:ext>
            </a:extLst>
          </p:cNvPr>
          <p:cNvCxnSpPr>
            <a:cxnSpLocks/>
          </p:cNvCxnSpPr>
          <p:nvPr/>
        </p:nvCxnSpPr>
        <p:spPr>
          <a:xfrm flipH="1">
            <a:off x="7049182" y="2695256"/>
            <a:ext cx="262852" cy="1674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74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6" grpId="0"/>
      <p:bldP spid="20" grpId="0"/>
      <p:bldP spid="67" grpId="0"/>
      <p:bldP spid="69" grpId="0"/>
      <p:bldP spid="46" grpId="0"/>
      <p:bldP spid="40" grpId="0"/>
      <p:bldP spid="41" grpId="0"/>
      <p:bldP spid="5" grpId="0"/>
      <p:bldP spid="61" grpId="0"/>
      <p:bldP spid="62" grpId="0"/>
      <p:bldP spid="63" grpId="0"/>
      <p:bldP spid="57" grpId="0"/>
      <p:bldP spid="73" grpId="0"/>
      <p:bldP spid="11" grpId="0"/>
      <p:bldP spid="105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8">
            <a:extLst>
              <a:ext uri="{FF2B5EF4-FFF2-40B4-BE49-F238E27FC236}">
                <a16:creationId xmlns:a16="http://schemas.microsoft.com/office/drawing/2014/main" id="{8DDC6347-A24B-4806-95D7-74B55ACE8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688474"/>
              </p:ext>
            </p:extLst>
          </p:nvPr>
        </p:nvGraphicFramePr>
        <p:xfrm>
          <a:off x="5041843" y="4872812"/>
          <a:ext cx="6803340" cy="122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668">
                  <a:extLst>
                    <a:ext uri="{9D8B030D-6E8A-4147-A177-3AD203B41FA5}">
                      <a16:colId xmlns:a16="http://schemas.microsoft.com/office/drawing/2014/main" val="198771477"/>
                    </a:ext>
                  </a:extLst>
                </a:gridCol>
                <a:gridCol w="1360668">
                  <a:extLst>
                    <a:ext uri="{9D8B030D-6E8A-4147-A177-3AD203B41FA5}">
                      <a16:colId xmlns:a16="http://schemas.microsoft.com/office/drawing/2014/main" val="2743843929"/>
                    </a:ext>
                  </a:extLst>
                </a:gridCol>
                <a:gridCol w="1360668">
                  <a:extLst>
                    <a:ext uri="{9D8B030D-6E8A-4147-A177-3AD203B41FA5}">
                      <a16:colId xmlns:a16="http://schemas.microsoft.com/office/drawing/2014/main" val="1539082789"/>
                    </a:ext>
                  </a:extLst>
                </a:gridCol>
                <a:gridCol w="1360668">
                  <a:extLst>
                    <a:ext uri="{9D8B030D-6E8A-4147-A177-3AD203B41FA5}">
                      <a16:colId xmlns:a16="http://schemas.microsoft.com/office/drawing/2014/main" val="1572495450"/>
                    </a:ext>
                  </a:extLst>
                </a:gridCol>
                <a:gridCol w="1360668">
                  <a:extLst>
                    <a:ext uri="{9D8B030D-6E8A-4147-A177-3AD203B41FA5}">
                      <a16:colId xmlns:a16="http://schemas.microsoft.com/office/drawing/2014/main" val="802095164"/>
                    </a:ext>
                  </a:extLst>
                </a:gridCol>
              </a:tblGrid>
              <a:tr h="6141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755714"/>
                  </a:ext>
                </a:extLst>
              </a:tr>
              <a:tr h="6141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773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784930-559D-4C26-8CC7-1D6DF6C927B0}"/>
              </a:ext>
            </a:extLst>
          </p:cNvPr>
          <p:cNvSpPr txBox="1"/>
          <p:nvPr/>
        </p:nvSpPr>
        <p:spPr>
          <a:xfrm>
            <a:off x="327775" y="111050"/>
            <a:ext cx="117743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      Задача 2.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Гени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чорної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короткої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мишей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домінують</a:t>
            </a:r>
            <a:r>
              <a:rPr lang="ru-RU" sz="2000" dirty="0">
                <a:latin typeface="Comic Sans MS" panose="030F0702030302020204" pitchFamily="66" charset="0"/>
              </a:rPr>
              <a:t> над генами </a:t>
            </a:r>
            <a:r>
              <a:rPr lang="ru-RU" sz="2000" dirty="0" err="1">
                <a:latin typeface="Comic Sans MS" panose="030F0702030302020204" pitchFamily="66" charset="0"/>
              </a:rPr>
              <a:t>білої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довгої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Схрестили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гомозиготних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чорних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довгошерстих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білих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короткошерстих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мишей</a:t>
            </a:r>
            <a:r>
              <a:rPr lang="ru-RU" sz="2000" dirty="0">
                <a:latin typeface="Comic Sans MS" panose="030F0702030302020204" pitchFamily="66" charset="0"/>
              </a:rPr>
              <a:t>. Яким буде потомство в </a:t>
            </a:r>
            <a:r>
              <a:rPr lang="ru-RU" sz="2000" dirty="0" err="1">
                <a:latin typeface="Comic Sans MS" panose="030F0702030302020204" pitchFamily="66" charset="0"/>
              </a:rPr>
              <a:t>обох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зворотних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схрещуваннях</a:t>
            </a:r>
            <a:r>
              <a:rPr lang="ru-RU" sz="2000" dirty="0"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65E4B-EC32-41D6-988F-901D46F1283B}"/>
              </a:ext>
            </a:extLst>
          </p:cNvPr>
          <p:cNvSpPr txBox="1"/>
          <p:nvPr/>
        </p:nvSpPr>
        <p:spPr>
          <a:xfrm>
            <a:off x="268059" y="1760709"/>
            <a:ext cx="44704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Дано: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</a:t>
            </a:r>
            <a:r>
              <a:rPr lang="ru-RU" sz="2000" dirty="0" err="1">
                <a:latin typeface="Comic Sans MS" panose="030F0702030302020204" pitchFamily="66" charset="0"/>
              </a:rPr>
              <a:t>чорної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</a:t>
            </a:r>
            <a:r>
              <a:rPr lang="ru-RU" sz="2000" dirty="0" err="1">
                <a:latin typeface="Comic Sans MS" panose="030F0702030302020204" pitchFamily="66" charset="0"/>
              </a:rPr>
              <a:t>білої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 – ген </a:t>
            </a:r>
            <a:r>
              <a:rPr lang="ru-RU" sz="2000" dirty="0" err="1">
                <a:latin typeface="Comic Sans MS" panose="030F0702030302020204" pitchFamily="66" charset="0"/>
              </a:rPr>
              <a:t>короткої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pl-PL" sz="2000" dirty="0">
                <a:latin typeface="Comic Sans MS" panose="030F0702030302020204" pitchFamily="66" charset="0"/>
              </a:rPr>
              <a:t>b – </a:t>
            </a:r>
            <a:r>
              <a:rPr lang="ru-RU" sz="2000" dirty="0">
                <a:latin typeface="Comic Sans MS" panose="030F0702030302020204" pitchFamily="66" charset="0"/>
              </a:rPr>
              <a:t>ген </a:t>
            </a:r>
            <a:r>
              <a:rPr lang="ru-RU" sz="2000" dirty="0" err="1">
                <a:latin typeface="Comic Sans MS" panose="030F0702030302020204" pitchFamily="66" charset="0"/>
              </a:rPr>
              <a:t>довгої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АА і </a:t>
            </a:r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чорні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миші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білі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миші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ВВ і В</a:t>
            </a:r>
            <a:r>
              <a:rPr lang="pl-PL" sz="2000" dirty="0">
                <a:latin typeface="Comic Sans MS" panose="030F0702030302020204" pitchFamily="66" charset="0"/>
              </a:rPr>
              <a:t>b – </a:t>
            </a:r>
            <a:r>
              <a:rPr lang="ru-RU" sz="2000" dirty="0">
                <a:latin typeface="Comic Sans MS" panose="030F0702030302020204" pitchFamily="66" charset="0"/>
              </a:rPr>
              <a:t>коротка шерсть, </a:t>
            </a:r>
          </a:p>
          <a:p>
            <a:r>
              <a:rPr lang="pl-PL" sz="2000" dirty="0">
                <a:latin typeface="Comic Sans MS" panose="030F0702030302020204" pitchFamily="66" charset="0"/>
              </a:rPr>
              <a:t>bb – </a:t>
            </a:r>
            <a:r>
              <a:rPr lang="ru-RU" sz="2000" dirty="0" err="1">
                <a:latin typeface="Comic Sans MS" panose="030F0702030302020204" pitchFamily="66" charset="0"/>
              </a:rPr>
              <a:t>довга</a:t>
            </a:r>
            <a:r>
              <a:rPr lang="ru-RU" sz="2000" dirty="0">
                <a:latin typeface="Comic Sans MS" panose="030F0702030302020204" pitchFamily="66" charset="0"/>
              </a:rPr>
              <a:t> шерсть.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4A9762-F461-4FB0-AA36-9972F96139C5}"/>
              </a:ext>
            </a:extLst>
          </p:cNvPr>
          <p:cNvCxnSpPr/>
          <p:nvPr/>
        </p:nvCxnSpPr>
        <p:spPr>
          <a:xfrm>
            <a:off x="327775" y="4669450"/>
            <a:ext cx="3973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70187E-7C49-4F20-8021-A506FE8B62D5}"/>
              </a:ext>
            </a:extLst>
          </p:cNvPr>
          <p:cNvSpPr txBox="1"/>
          <p:nvPr/>
        </p:nvSpPr>
        <p:spPr>
          <a:xfrm>
            <a:off x="263638" y="4827278"/>
            <a:ext cx="36688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Генотипи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фенотипи</a:t>
            </a:r>
            <a:r>
              <a:rPr lang="ru-RU" sz="2000" dirty="0">
                <a:latin typeface="Comic Sans MS" panose="030F0702030302020204" pitchFamily="66" charset="0"/>
              </a:rPr>
              <a:t> потомства в </a:t>
            </a:r>
            <a:r>
              <a:rPr lang="ru-RU" sz="2000" dirty="0" err="1">
                <a:latin typeface="Comic Sans MS" panose="030F0702030302020204" pitchFamily="66" charset="0"/>
              </a:rPr>
              <a:t>обох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зворотних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схрещуваннях</a:t>
            </a:r>
            <a:r>
              <a:rPr lang="ru-RU" sz="2000" dirty="0">
                <a:latin typeface="Comic Sans MS" panose="030F0702030302020204" pitchFamily="66" charset="0"/>
              </a:rPr>
              <a:t> - ?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CF69219-4BC7-43D7-853F-7D946D12729A}"/>
              </a:ext>
            </a:extLst>
          </p:cNvPr>
          <p:cNvCxnSpPr>
            <a:cxnSpLocks/>
          </p:cNvCxnSpPr>
          <p:nvPr/>
        </p:nvCxnSpPr>
        <p:spPr>
          <a:xfrm>
            <a:off x="4528044" y="1810183"/>
            <a:ext cx="0" cy="49625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7CAE29-2DA2-416A-BDA7-AF077B388058}"/>
              </a:ext>
            </a:extLst>
          </p:cNvPr>
          <p:cNvSpPr txBox="1"/>
          <p:nvPr/>
        </p:nvSpPr>
        <p:spPr>
          <a:xfrm>
            <a:off x="7586437" y="1523240"/>
            <a:ext cx="2167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Розв’язання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ECBAF5-FE7B-44DE-B44C-34E13492D4AF}"/>
              </a:ext>
            </a:extLst>
          </p:cNvPr>
          <p:cNvSpPr txBox="1"/>
          <p:nvPr/>
        </p:nvSpPr>
        <p:spPr>
          <a:xfrm>
            <a:off x="6327899" y="5771389"/>
            <a:ext cx="15237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Чорні з </a:t>
            </a:r>
            <a:r>
              <a:rPr lang="uk-UA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кор</a:t>
            </a:r>
            <a:r>
              <a:rPr lang="en-US" sz="1600" dirty="0"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85EF8F-12E8-4476-82CD-3CCE49163E0D}"/>
              </a:ext>
            </a:extLst>
          </p:cNvPr>
          <p:cNvSpPr txBox="1"/>
          <p:nvPr/>
        </p:nvSpPr>
        <p:spPr>
          <a:xfrm>
            <a:off x="9220354" y="5769239"/>
            <a:ext cx="11657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Comic Sans MS" panose="030F0702030302020204" pitchFamily="66" charset="0"/>
              </a:rPr>
              <a:t>Білі з </a:t>
            </a:r>
            <a:r>
              <a:rPr lang="uk-UA" sz="1600" dirty="0" err="1">
                <a:latin typeface="Comic Sans MS" panose="030F0702030302020204" pitchFamily="66" charset="0"/>
              </a:rPr>
              <a:t>кор</a:t>
            </a:r>
            <a:r>
              <a:rPr lang="uk-UA" sz="1600" dirty="0">
                <a:latin typeface="Comic Sans MS" panose="030F0702030302020204" pitchFamily="66" charset="0"/>
              </a:rPr>
              <a:t>.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218F63-C374-4C71-BC37-95445ADAF255}"/>
              </a:ext>
            </a:extLst>
          </p:cNvPr>
          <p:cNvSpPr txBox="1"/>
          <p:nvPr/>
        </p:nvSpPr>
        <p:spPr>
          <a:xfrm>
            <a:off x="7752407" y="5756343"/>
            <a:ext cx="1385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Чорні з </a:t>
            </a:r>
            <a:r>
              <a:rPr lang="uk-UA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кор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81AFA3-A52F-4CDD-BA60-58AFF54F4994}"/>
              </a:ext>
            </a:extLst>
          </p:cNvPr>
          <p:cNvSpPr txBox="1"/>
          <p:nvPr/>
        </p:nvSpPr>
        <p:spPr>
          <a:xfrm>
            <a:off x="10495280" y="5744787"/>
            <a:ext cx="1183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Білі з </a:t>
            </a:r>
            <a:r>
              <a:rPr lang="uk-UA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кор</a:t>
            </a:r>
            <a:r>
              <a:rPr lang="uk-UA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1D832D4-BE1B-4E2E-9761-BE065783C9CF}"/>
              </a:ext>
            </a:extLst>
          </p:cNvPr>
          <p:cNvGrpSpPr/>
          <p:nvPr/>
        </p:nvGrpSpPr>
        <p:grpSpPr>
          <a:xfrm>
            <a:off x="5369644" y="5553207"/>
            <a:ext cx="718466" cy="462071"/>
            <a:chOff x="7098793" y="4057899"/>
            <a:chExt cx="718466" cy="46207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DA44AF7-8E0C-4237-A9B3-3F46644B0D27}"/>
                </a:ext>
              </a:extLst>
            </p:cNvPr>
            <p:cNvSpPr txBox="1"/>
            <p:nvPr/>
          </p:nvSpPr>
          <p:spPr>
            <a:xfrm>
              <a:off x="7098793" y="4057899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uk-UA" sz="2400" dirty="0" err="1">
                  <a:latin typeface="Comic Sans MS" panose="030F0702030302020204" pitchFamily="66" charset="0"/>
                </a:rPr>
                <a:t>аВ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BFA68956-967E-466A-B1FA-4897FBABE944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213D5D5-0C91-4000-ADA6-6FD84F1D72BD}"/>
              </a:ext>
            </a:extLst>
          </p:cNvPr>
          <p:cNvGrpSpPr/>
          <p:nvPr/>
        </p:nvGrpSpPr>
        <p:grpSpPr>
          <a:xfrm>
            <a:off x="10785950" y="4911615"/>
            <a:ext cx="707245" cy="491302"/>
            <a:chOff x="7105603" y="4028668"/>
            <a:chExt cx="707245" cy="49130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CF7DD1-30A5-4DC3-A2CD-E04982EEED19}"/>
                </a:ext>
              </a:extLst>
            </p:cNvPr>
            <p:cNvSpPr txBox="1"/>
            <p:nvPr/>
          </p:nvSpPr>
          <p:spPr>
            <a:xfrm>
              <a:off x="7105603" y="402866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EB9FEB56-3F5E-4476-9D7D-386F17867F46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AAEEAC-B16C-4907-8F97-EA13CDB26966}"/>
              </a:ext>
            </a:extLst>
          </p:cNvPr>
          <p:cNvSpPr txBox="1"/>
          <p:nvPr/>
        </p:nvSpPr>
        <p:spPr>
          <a:xfrm>
            <a:off x="6581124" y="544344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AaBB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DAF007-71DA-4B71-B18B-98EBE38C992B}"/>
              </a:ext>
            </a:extLst>
          </p:cNvPr>
          <p:cNvSpPr txBox="1"/>
          <p:nvPr/>
        </p:nvSpPr>
        <p:spPr>
          <a:xfrm>
            <a:off x="7938624" y="5417445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 err="1">
                <a:latin typeface="Comic Sans MS" panose="030F0702030302020204" pitchFamily="66" charset="0"/>
              </a:rPr>
              <a:t>aBb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266B95F-4CD3-4CF7-94C8-CAF552A01BA1}"/>
              </a:ext>
            </a:extLst>
          </p:cNvPr>
          <p:cNvSpPr txBox="1"/>
          <p:nvPr/>
        </p:nvSpPr>
        <p:spPr>
          <a:xfrm>
            <a:off x="9354927" y="5440729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aaBB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68E839-1A9C-44E8-9BB3-9505A0F8EB49}"/>
              </a:ext>
            </a:extLst>
          </p:cNvPr>
          <p:cNvSpPr txBox="1"/>
          <p:nvPr/>
        </p:nvSpPr>
        <p:spPr>
          <a:xfrm>
            <a:off x="10649382" y="5436669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uk-UA" sz="2400" dirty="0">
                <a:latin typeface="Comic Sans MS" panose="030F0702030302020204" pitchFamily="66" charset="0"/>
              </a:rPr>
              <a:t>В</a:t>
            </a:r>
            <a:r>
              <a:rPr lang="en-US" sz="2400" dirty="0">
                <a:latin typeface="Comic Sans MS" panose="030F0702030302020204" pitchFamily="66" charset="0"/>
              </a:rPr>
              <a:t>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0CE79CE-B11B-4866-8FF2-F02CA30D591F}"/>
              </a:ext>
            </a:extLst>
          </p:cNvPr>
          <p:cNvGrpSpPr/>
          <p:nvPr/>
        </p:nvGrpSpPr>
        <p:grpSpPr>
          <a:xfrm>
            <a:off x="4587021" y="4853747"/>
            <a:ext cx="500775" cy="659774"/>
            <a:chOff x="5108788" y="3429000"/>
            <a:chExt cx="500775" cy="65977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3290496-CB5C-47C7-9C1A-D47FF1339F2A}"/>
                </a:ext>
              </a:extLst>
            </p:cNvPr>
            <p:cNvSpPr txBox="1"/>
            <p:nvPr/>
          </p:nvSpPr>
          <p:spPr>
            <a:xfrm>
              <a:off x="5108788" y="34290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F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7CF50DD-A87F-4309-A0FE-D75E0A728D26}"/>
                </a:ext>
              </a:extLst>
            </p:cNvPr>
            <p:cNvSpPr txBox="1"/>
            <p:nvPr/>
          </p:nvSpPr>
          <p:spPr>
            <a:xfrm>
              <a:off x="5237345" y="3627109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2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4C9E955A-311F-49FC-AE55-F961DEB5E587}"/>
              </a:ext>
            </a:extLst>
          </p:cNvPr>
          <p:cNvGrpSpPr/>
          <p:nvPr/>
        </p:nvGrpSpPr>
        <p:grpSpPr>
          <a:xfrm>
            <a:off x="6680038" y="4923719"/>
            <a:ext cx="785793" cy="479198"/>
            <a:chOff x="7070740" y="4040772"/>
            <a:chExt cx="785793" cy="47919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6EC604A-5741-4202-9D0F-F2EB09989066}"/>
                </a:ext>
              </a:extLst>
            </p:cNvPr>
            <p:cNvSpPr txBox="1"/>
            <p:nvPr/>
          </p:nvSpPr>
          <p:spPr>
            <a:xfrm>
              <a:off x="7070740" y="4040772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A0DEFDF1-C332-4E6B-9885-FC1AF6459395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754C50B-41FD-46DF-921D-E531582AB1E7}"/>
              </a:ext>
            </a:extLst>
          </p:cNvPr>
          <p:cNvGrpSpPr/>
          <p:nvPr/>
        </p:nvGrpSpPr>
        <p:grpSpPr>
          <a:xfrm>
            <a:off x="8069698" y="4911615"/>
            <a:ext cx="774571" cy="479198"/>
            <a:chOff x="7070740" y="4040772"/>
            <a:chExt cx="774571" cy="479198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C8D995C-F404-46BE-9190-7147043C1143}"/>
                </a:ext>
              </a:extLst>
            </p:cNvPr>
            <p:cNvSpPr txBox="1"/>
            <p:nvPr/>
          </p:nvSpPr>
          <p:spPr>
            <a:xfrm>
              <a:off x="7070740" y="4040772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4D0366CF-59F6-4A7F-B759-7DC11EC6E1E1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AD31F550-3913-4B58-B8D9-B82FB7F7CBFC}"/>
              </a:ext>
            </a:extLst>
          </p:cNvPr>
          <p:cNvGrpSpPr/>
          <p:nvPr/>
        </p:nvGrpSpPr>
        <p:grpSpPr>
          <a:xfrm>
            <a:off x="9458334" y="4929401"/>
            <a:ext cx="718466" cy="479198"/>
            <a:chOff x="7070740" y="4040772"/>
            <a:chExt cx="718466" cy="479198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90801FA-B142-4ABF-B922-F73FE63C5C36}"/>
                </a:ext>
              </a:extLst>
            </p:cNvPr>
            <p:cNvSpPr txBox="1"/>
            <p:nvPr/>
          </p:nvSpPr>
          <p:spPr>
            <a:xfrm>
              <a:off x="7070740" y="4040772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aB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2C769D68-8337-4CAB-A167-B39517FE48DA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4B5E554-F478-49F1-BB72-F4CF064CC0B2}"/>
              </a:ext>
            </a:extLst>
          </p:cNvPr>
          <p:cNvSpPr txBox="1"/>
          <p:nvPr/>
        </p:nvSpPr>
        <p:spPr>
          <a:xfrm flipH="1">
            <a:off x="4972335" y="6066062"/>
            <a:ext cx="256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За генотипом: 1:1:1:1.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3B6705F-8895-435E-BC67-787081791BCA}"/>
              </a:ext>
            </a:extLst>
          </p:cNvPr>
          <p:cNvSpPr txBox="1"/>
          <p:nvPr/>
        </p:nvSpPr>
        <p:spPr>
          <a:xfrm flipH="1">
            <a:off x="7446929" y="6043404"/>
            <a:ext cx="491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За фенотипом: 50% чорних з короткою, </a:t>
            </a:r>
          </a:p>
          <a:p>
            <a:r>
              <a:rPr lang="uk-UA" dirty="0">
                <a:latin typeface="Comic Sans MS" panose="030F0702030302020204" pitchFamily="66" charset="0"/>
              </a:rPr>
              <a:t>                         50% білих з короткою ш.</a:t>
            </a:r>
            <a:endParaRPr lang="ru-RU" dirty="0">
              <a:latin typeface="Comic Sans MS" panose="030F0702030302020204" pitchFamily="66" charset="0"/>
            </a:endParaRPr>
          </a:p>
        </p:txBody>
      </p: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7CBB17ED-396A-4E6E-877C-BF3D5051939F}"/>
              </a:ext>
            </a:extLst>
          </p:cNvPr>
          <p:cNvGrpSpPr/>
          <p:nvPr/>
        </p:nvGrpSpPr>
        <p:grpSpPr>
          <a:xfrm>
            <a:off x="4680086" y="3289668"/>
            <a:ext cx="4129657" cy="599848"/>
            <a:chOff x="6570303" y="2052655"/>
            <a:chExt cx="4129657" cy="599848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C117BF5-A41D-4090-8320-FD3B3BD6BD95}"/>
                </a:ext>
              </a:extLst>
            </p:cNvPr>
            <p:cNvSpPr txBox="1"/>
            <p:nvPr/>
          </p:nvSpPr>
          <p:spPr>
            <a:xfrm>
              <a:off x="6570303" y="2052655"/>
              <a:ext cx="4129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     </a:t>
              </a:r>
              <a:r>
                <a:rPr lang="uk-UA" sz="2400" dirty="0">
                  <a:solidFill>
                    <a:srgbClr val="2F7350"/>
                  </a:solidFill>
                  <a:latin typeface="Comic Sans MS" panose="030F0702030302020204" pitchFamily="66" charset="0"/>
                </a:rPr>
                <a:t> А</a:t>
              </a:r>
              <a:r>
                <a:rPr lang="en-US" sz="2400" dirty="0" err="1">
                  <a:solidFill>
                    <a:srgbClr val="2F7350"/>
                  </a:solidFill>
                  <a:latin typeface="Comic Sans MS" panose="030F0702030302020204" pitchFamily="66" charset="0"/>
                </a:rPr>
                <a:t>aBb</a:t>
              </a:r>
              <a:r>
                <a:rPr lang="uk-UA" sz="2400" dirty="0">
                  <a:solidFill>
                    <a:srgbClr val="2F7350"/>
                  </a:solidFill>
                  <a:latin typeface="Comic Sans MS" panose="030F0702030302020204" pitchFamily="66" charset="0"/>
                </a:rPr>
                <a:t>  </a:t>
              </a:r>
              <a:r>
                <a:rPr lang="en-US" sz="2400" dirty="0">
                  <a:solidFill>
                    <a:srgbClr val="2F7350"/>
                  </a:solidFill>
                  <a:latin typeface="Comic Sans MS" panose="030F0702030302020204" pitchFamily="66" charset="0"/>
                </a:rPr>
                <a:t>   </a:t>
              </a:r>
              <a:r>
                <a:rPr lang="uk-UA" sz="2400" dirty="0">
                  <a:latin typeface="Comic Sans MS" panose="030F0702030302020204" pitchFamily="66" charset="0"/>
                </a:rPr>
                <a:t>Х  </a:t>
              </a:r>
              <a:r>
                <a:rPr lang="en-US" sz="2400" dirty="0">
                  <a:latin typeface="Comic Sans MS" panose="030F0702030302020204" pitchFamily="66" charset="0"/>
                </a:rPr>
                <a:t>    </a:t>
              </a:r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aaBB</a:t>
              </a:r>
              <a:r>
                <a:rPr lang="uk-UA" sz="2400" dirty="0">
                  <a:latin typeface="Comic Sans MS" panose="030F0702030302020204" pitchFamily="66" charset="0"/>
                </a:rPr>
                <a:t>   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27428BE9-6478-41B3-9FF2-16C39D964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76" t="10647" r="41804" b="6579"/>
            <a:stretch/>
          </p:blipFill>
          <p:spPr>
            <a:xfrm>
              <a:off x="6997543" y="2106574"/>
              <a:ext cx="367069" cy="545929"/>
            </a:xfrm>
            <a:prstGeom prst="rect">
              <a:avLst/>
            </a:prstGeom>
          </p:spPr>
        </p:pic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4A1F48A4-88E3-4971-88AE-1EEFF6030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5377" y="2074200"/>
              <a:ext cx="398388" cy="407361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1966806F-98E1-4ADE-ABF9-9BB1F5BAD9D6}"/>
              </a:ext>
            </a:extLst>
          </p:cNvPr>
          <p:cNvGrpSpPr/>
          <p:nvPr/>
        </p:nvGrpSpPr>
        <p:grpSpPr>
          <a:xfrm>
            <a:off x="6004005" y="4317770"/>
            <a:ext cx="707245" cy="491302"/>
            <a:chOff x="7105603" y="4028668"/>
            <a:chExt cx="707245" cy="491302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52DE2EF-65E1-4646-B665-6E20062766DD}"/>
                </a:ext>
              </a:extLst>
            </p:cNvPr>
            <p:cNvSpPr txBox="1"/>
            <p:nvPr/>
          </p:nvSpPr>
          <p:spPr>
            <a:xfrm>
              <a:off x="7105603" y="402866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F99E731B-A0CC-4939-85B7-A03F6B04888F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0B0BA996-E314-46D1-9C9F-CFD1BF4ECC8E}"/>
              </a:ext>
            </a:extLst>
          </p:cNvPr>
          <p:cNvGrpSpPr/>
          <p:nvPr/>
        </p:nvGrpSpPr>
        <p:grpSpPr>
          <a:xfrm>
            <a:off x="5313767" y="3769499"/>
            <a:ext cx="785793" cy="479198"/>
            <a:chOff x="7070740" y="4040772"/>
            <a:chExt cx="785793" cy="479198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07F5AC9-5CCB-4711-B43D-C109F91DB23F}"/>
                </a:ext>
              </a:extLst>
            </p:cNvPr>
            <p:cNvSpPr txBox="1"/>
            <p:nvPr/>
          </p:nvSpPr>
          <p:spPr>
            <a:xfrm>
              <a:off x="7070740" y="4040772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DB8204B2-3692-45D7-8E81-C1C48B0F34FF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7C059F07-7D3E-44B3-9000-0F6550622453}"/>
              </a:ext>
            </a:extLst>
          </p:cNvPr>
          <p:cNvGrpSpPr/>
          <p:nvPr/>
        </p:nvGrpSpPr>
        <p:grpSpPr>
          <a:xfrm>
            <a:off x="5970343" y="3784485"/>
            <a:ext cx="774571" cy="479198"/>
            <a:chOff x="7070740" y="4040772"/>
            <a:chExt cx="774571" cy="479198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A0821F5-ADFE-48F1-9FD7-962FCE2E8C77}"/>
                </a:ext>
              </a:extLst>
            </p:cNvPr>
            <p:cNvSpPr txBox="1"/>
            <p:nvPr/>
          </p:nvSpPr>
          <p:spPr>
            <a:xfrm>
              <a:off x="7070740" y="4040772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244EC713-B973-46D6-AE96-FB7D286BCB93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C969D03B-C419-48E9-BF3F-D005101ECB57}"/>
              </a:ext>
            </a:extLst>
          </p:cNvPr>
          <p:cNvGrpSpPr/>
          <p:nvPr/>
        </p:nvGrpSpPr>
        <p:grpSpPr>
          <a:xfrm>
            <a:off x="5280555" y="4298565"/>
            <a:ext cx="718466" cy="479198"/>
            <a:chOff x="7070740" y="4040772"/>
            <a:chExt cx="718466" cy="479198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85E100-2024-469A-8097-A4705520B39C}"/>
                </a:ext>
              </a:extLst>
            </p:cNvPr>
            <p:cNvSpPr txBox="1"/>
            <p:nvPr/>
          </p:nvSpPr>
          <p:spPr>
            <a:xfrm>
              <a:off x="7070740" y="4040772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aB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2CCE90F1-3147-4451-81F4-E82647FCFF69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487CA797-888E-4FD6-8E32-B3F678FD694B}"/>
              </a:ext>
            </a:extLst>
          </p:cNvPr>
          <p:cNvGrpSpPr/>
          <p:nvPr/>
        </p:nvGrpSpPr>
        <p:grpSpPr>
          <a:xfrm>
            <a:off x="7575109" y="3772878"/>
            <a:ext cx="718466" cy="468494"/>
            <a:chOff x="7094108" y="4051476"/>
            <a:chExt cx="718466" cy="468494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32EDA0C-6E87-46C4-BE7E-F857F6FA1B2C}"/>
                </a:ext>
              </a:extLst>
            </p:cNvPr>
            <p:cNvSpPr txBox="1"/>
            <p:nvPr/>
          </p:nvSpPr>
          <p:spPr>
            <a:xfrm>
              <a:off x="7094108" y="4051476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aB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BD7A02A1-83AB-4DB5-85FA-ADB8F9049CA6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8C4BF828-E6A1-4919-9F02-4BE78A140602}"/>
              </a:ext>
            </a:extLst>
          </p:cNvPr>
          <p:cNvSpPr txBox="1"/>
          <p:nvPr/>
        </p:nvSpPr>
        <p:spPr>
          <a:xfrm>
            <a:off x="4666869" y="3737888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04C0A441-056F-445E-8FE6-182230EA2A93}"/>
              </a:ext>
            </a:extLst>
          </p:cNvPr>
          <p:cNvGrpSpPr/>
          <p:nvPr/>
        </p:nvGrpSpPr>
        <p:grpSpPr>
          <a:xfrm>
            <a:off x="4706775" y="1866905"/>
            <a:ext cx="3118161" cy="607453"/>
            <a:chOff x="6472753" y="3056285"/>
            <a:chExt cx="3118161" cy="607453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547C047-B642-4274-B5BE-79948B197860}"/>
                </a:ext>
              </a:extLst>
            </p:cNvPr>
            <p:cNvSpPr txBox="1"/>
            <p:nvPr/>
          </p:nvSpPr>
          <p:spPr>
            <a:xfrm>
              <a:off x="6472753" y="3056285"/>
              <a:ext cx="3118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      АА</a:t>
              </a:r>
              <a:r>
                <a:rPr lang="en-US" sz="2400" dirty="0">
                  <a:latin typeface="Comic Sans MS" panose="030F0702030302020204" pitchFamily="66" charset="0"/>
                </a:rPr>
                <a:t>bb</a:t>
              </a:r>
              <a:r>
                <a:rPr lang="uk-UA" sz="2400" dirty="0">
                  <a:latin typeface="Comic Sans MS" panose="030F0702030302020204" pitchFamily="66" charset="0"/>
                </a:rPr>
                <a:t>  Х          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15CD23B0-45FF-43FC-BE71-B32C8F08DB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76" t="10647" r="41804" b="6579"/>
            <a:stretch/>
          </p:blipFill>
          <p:spPr>
            <a:xfrm>
              <a:off x="6907195" y="3117809"/>
              <a:ext cx="367069" cy="545929"/>
            </a:xfrm>
            <a:prstGeom prst="rect">
              <a:avLst/>
            </a:prstGeom>
          </p:spPr>
        </p:pic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FD04C9A2-F72A-42B4-BFBC-CE9802143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5302" y="3089360"/>
              <a:ext cx="398388" cy="407361"/>
            </a:xfrm>
            <a:prstGeom prst="rect">
              <a:avLst/>
            </a:prstGeom>
          </p:spPr>
        </p:pic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5B315283-E7F1-4354-A449-89E84E5ECDE7}"/>
              </a:ext>
            </a:extLst>
          </p:cNvPr>
          <p:cNvSpPr txBox="1"/>
          <p:nvPr/>
        </p:nvSpPr>
        <p:spPr>
          <a:xfrm>
            <a:off x="4678028" y="2300725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B8F50C57-3470-4966-87CF-8882BC145998}"/>
              </a:ext>
            </a:extLst>
          </p:cNvPr>
          <p:cNvGrpSpPr/>
          <p:nvPr/>
        </p:nvGrpSpPr>
        <p:grpSpPr>
          <a:xfrm>
            <a:off x="7255833" y="2286808"/>
            <a:ext cx="718466" cy="490009"/>
            <a:chOff x="7259440" y="4043071"/>
            <a:chExt cx="718466" cy="490009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FBFDF43-E243-44A7-B38A-A8EB03F34745}"/>
                </a:ext>
              </a:extLst>
            </p:cNvPr>
            <p:cNvSpPr txBox="1"/>
            <p:nvPr/>
          </p:nvSpPr>
          <p:spPr>
            <a:xfrm>
              <a:off x="7259440" y="4043071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33" name="Овал 132">
              <a:extLst>
                <a:ext uri="{FF2B5EF4-FFF2-40B4-BE49-F238E27FC236}">
                  <a16:creationId xmlns:a16="http://schemas.microsoft.com/office/drawing/2014/main" id="{C022EAF6-2A2F-4BBB-8110-9D51E4075165}"/>
                </a:ext>
              </a:extLst>
            </p:cNvPr>
            <p:cNvSpPr/>
            <p:nvPr/>
          </p:nvSpPr>
          <p:spPr>
            <a:xfrm>
              <a:off x="7343699" y="407141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55B86065-D3DC-4371-895B-E4A01328DF2C}"/>
              </a:ext>
            </a:extLst>
          </p:cNvPr>
          <p:cNvGrpSpPr/>
          <p:nvPr/>
        </p:nvGrpSpPr>
        <p:grpSpPr>
          <a:xfrm>
            <a:off x="4683706" y="2747657"/>
            <a:ext cx="451081" cy="659774"/>
            <a:chOff x="5108788" y="3429000"/>
            <a:chExt cx="451081" cy="659774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F17A517-9DCC-40B9-B5B0-02784DB21CD0}"/>
                </a:ext>
              </a:extLst>
            </p:cNvPr>
            <p:cNvSpPr txBox="1"/>
            <p:nvPr/>
          </p:nvSpPr>
          <p:spPr>
            <a:xfrm>
              <a:off x="5108788" y="34290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F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53B70DA-BB60-4E49-AB47-DD88846A6E37}"/>
                </a:ext>
              </a:extLst>
            </p:cNvPr>
            <p:cNvSpPr txBox="1"/>
            <p:nvPr/>
          </p:nvSpPr>
          <p:spPr>
            <a:xfrm>
              <a:off x="5237345" y="3627109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1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A6CD39B8-0642-453A-ACC0-02090F7A82FD}"/>
              </a:ext>
            </a:extLst>
          </p:cNvPr>
          <p:cNvGrpSpPr/>
          <p:nvPr/>
        </p:nvGrpSpPr>
        <p:grpSpPr>
          <a:xfrm>
            <a:off x="5479126" y="2300632"/>
            <a:ext cx="774571" cy="481530"/>
            <a:chOff x="7070740" y="4038440"/>
            <a:chExt cx="774571" cy="48153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9A4E902-750A-4376-92CD-14EDD1AD5A02}"/>
                </a:ext>
              </a:extLst>
            </p:cNvPr>
            <p:cNvSpPr txBox="1"/>
            <p:nvPr/>
          </p:nvSpPr>
          <p:spPr>
            <a:xfrm>
              <a:off x="7070740" y="4038440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6AE09621-EEC1-48A6-80FC-82BB7EF92865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E52DE75F-C7CE-4E16-9CE5-D8BDEB45051B}"/>
              </a:ext>
            </a:extLst>
          </p:cNvPr>
          <p:cNvSpPr txBox="1"/>
          <p:nvPr/>
        </p:nvSpPr>
        <p:spPr>
          <a:xfrm>
            <a:off x="6181712" y="2747657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2F7350"/>
                </a:solidFill>
                <a:latin typeface="Comic Sans MS" panose="030F0702030302020204" pitchFamily="66" charset="0"/>
              </a:rPr>
              <a:t>AaBb</a:t>
            </a:r>
            <a:endParaRPr lang="ru-RU" sz="2400" dirty="0">
              <a:solidFill>
                <a:srgbClr val="2F73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0A52EEC-4EFD-4986-ACBB-64FADEB44074}"/>
              </a:ext>
            </a:extLst>
          </p:cNvPr>
          <p:cNvSpPr txBox="1"/>
          <p:nvPr/>
        </p:nvSpPr>
        <p:spPr>
          <a:xfrm>
            <a:off x="7199716" y="1866904"/>
            <a:ext cx="120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aaBB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40" grpId="0"/>
      <p:bldP spid="41" grpId="0"/>
      <p:bldP spid="5" grpId="0"/>
      <p:bldP spid="61" grpId="0"/>
      <p:bldP spid="62" grpId="0"/>
      <p:bldP spid="63" grpId="0"/>
      <p:bldP spid="11" grpId="0"/>
      <p:bldP spid="105" grpId="0"/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784930-559D-4C26-8CC7-1D6DF6C927B0}"/>
              </a:ext>
            </a:extLst>
          </p:cNvPr>
          <p:cNvSpPr txBox="1"/>
          <p:nvPr/>
        </p:nvSpPr>
        <p:spPr>
          <a:xfrm>
            <a:off x="327775" y="111050"/>
            <a:ext cx="117743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      Задача 3.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У собак </a:t>
            </a:r>
            <a:r>
              <a:rPr lang="ru-RU" sz="2000" dirty="0" err="1">
                <a:latin typeface="Comic Sans MS" panose="030F0702030302020204" pitchFamily="66" charset="0"/>
              </a:rPr>
              <a:t>чорний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колір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визначається</a:t>
            </a:r>
            <a:r>
              <a:rPr lang="ru-RU" sz="2000" dirty="0">
                <a:latin typeface="Comic Sans MS" panose="030F0702030302020204" pitchFamily="66" charset="0"/>
              </a:rPr>
              <a:t> геном А, </a:t>
            </a:r>
            <a:r>
              <a:rPr lang="ru-RU" sz="2000" dirty="0" err="1">
                <a:latin typeface="Comic Sans MS" panose="030F0702030302020204" pitchFamily="66" charset="0"/>
              </a:rPr>
              <a:t>коричневий</a:t>
            </a:r>
            <a:r>
              <a:rPr lang="ru-RU" sz="2000" dirty="0">
                <a:latin typeface="Comic Sans MS" panose="030F0702030302020204" pitchFamily="66" charset="0"/>
              </a:rPr>
              <a:t> – а, </a:t>
            </a:r>
            <a:r>
              <a:rPr lang="ru-RU" sz="2000" dirty="0" err="1">
                <a:latin typeface="Comic Sans MS" panose="030F0702030302020204" pitchFamily="66" charset="0"/>
              </a:rPr>
              <a:t>суцільне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забарвлення</a:t>
            </a:r>
            <a:r>
              <a:rPr lang="ru-RU" sz="2000" dirty="0">
                <a:latin typeface="Comic Sans MS" panose="030F0702030302020204" pitchFamily="66" charset="0"/>
              </a:rPr>
              <a:t> – геном В, </a:t>
            </a:r>
            <a:r>
              <a:rPr lang="ru-RU" sz="2000" dirty="0" err="1">
                <a:latin typeface="Comic Sans MS" panose="030F0702030302020204" pitchFamily="66" charset="0"/>
              </a:rPr>
              <a:t>чорно-рябе</a:t>
            </a:r>
            <a:r>
              <a:rPr lang="ru-RU" sz="2000" dirty="0">
                <a:latin typeface="Comic Sans MS" panose="030F0702030302020204" pitchFamily="66" charset="0"/>
              </a:rPr>
              <a:t> – геном </a:t>
            </a:r>
            <a:r>
              <a:rPr lang="pl-PL" sz="2000" dirty="0">
                <a:latin typeface="Comic Sans MS" panose="030F0702030302020204" pitchFamily="66" charset="0"/>
              </a:rPr>
              <a:t>b. </a:t>
            </a:r>
            <a:r>
              <a:rPr lang="ru-RU" sz="2000" dirty="0" err="1">
                <a:latin typeface="Comic Sans MS" panose="030F0702030302020204" pitchFamily="66" charset="0"/>
              </a:rPr>
              <a:t>Коричневий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батько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чорно</a:t>
            </a:r>
            <a:r>
              <a:rPr lang="ru-RU" sz="2000" dirty="0">
                <a:latin typeface="Comic Sans MS" panose="030F0702030302020204" pitchFamily="66" charset="0"/>
              </a:rPr>
              <a:t>-ряба </a:t>
            </a:r>
            <a:r>
              <a:rPr lang="ru-RU" sz="2000" dirty="0" err="1">
                <a:latin typeface="Comic Sans MS" panose="030F0702030302020204" pitchFamily="66" charset="0"/>
              </a:rPr>
              <a:t>мати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мають</a:t>
            </a:r>
            <a:r>
              <a:rPr lang="ru-RU" sz="2000" dirty="0">
                <a:latin typeface="Comic Sans MS" panose="030F0702030302020204" pitchFamily="66" charset="0"/>
              </a:rPr>
              <a:t> 5 </a:t>
            </a:r>
            <a:r>
              <a:rPr lang="ru-RU" sz="2000" dirty="0" err="1">
                <a:latin typeface="Comic Sans MS" panose="030F0702030302020204" pitchFamily="66" charset="0"/>
              </a:rPr>
              <a:t>цуценят</a:t>
            </a:r>
            <a:r>
              <a:rPr lang="ru-RU" sz="2000" dirty="0">
                <a:latin typeface="Comic Sans MS" panose="030F0702030302020204" pitchFamily="66" charset="0"/>
              </a:rPr>
              <a:t>: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1 </a:t>
            </a:r>
            <a:r>
              <a:rPr lang="ru-RU" sz="2000" dirty="0" err="1">
                <a:latin typeface="Comic Sans MS" panose="030F0702030302020204" pitchFamily="66" charset="0"/>
              </a:rPr>
              <a:t>чорного</a:t>
            </a:r>
            <a:r>
              <a:rPr lang="ru-RU" sz="2000" dirty="0">
                <a:latin typeface="Comic Sans MS" panose="030F0702030302020204" pitchFamily="66" charset="0"/>
              </a:rPr>
              <a:t>, 1 коричневого, 1 </a:t>
            </a:r>
            <a:r>
              <a:rPr lang="ru-RU" sz="2000" dirty="0" err="1">
                <a:latin typeface="Comic Sans MS" panose="030F0702030302020204" pitchFamily="66" charset="0"/>
              </a:rPr>
              <a:t>чорно</a:t>
            </a:r>
            <a:r>
              <a:rPr lang="ru-RU" sz="2000" dirty="0">
                <a:latin typeface="Comic Sans MS" panose="030F0702030302020204" pitchFamily="66" charset="0"/>
              </a:rPr>
              <a:t>-рябого і 2 коричнево-</a:t>
            </a:r>
            <a:r>
              <a:rPr lang="ru-RU" sz="2000" dirty="0" err="1">
                <a:latin typeface="Comic Sans MS" panose="030F0702030302020204" pitchFamily="66" charset="0"/>
              </a:rPr>
              <a:t>чорно</a:t>
            </a:r>
            <a:r>
              <a:rPr lang="ru-RU" sz="2000" dirty="0">
                <a:latin typeface="Comic Sans MS" panose="030F0702030302020204" pitchFamily="66" charset="0"/>
              </a:rPr>
              <a:t>-</a:t>
            </a:r>
            <a:r>
              <a:rPr lang="ru-RU" sz="2000" dirty="0" err="1">
                <a:latin typeface="Comic Sans MS" panose="030F0702030302020204" pitchFamily="66" charset="0"/>
              </a:rPr>
              <a:t>рябих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Визначте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генотипи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батьків</a:t>
            </a:r>
            <a:r>
              <a:rPr lang="ru-RU" sz="2000" dirty="0">
                <a:latin typeface="Comic Sans MS" panose="030F0702030302020204" pitchFamily="66" charset="0"/>
              </a:rPr>
              <a:t> і потомства.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65E4B-EC32-41D6-988F-901D46F1283B}"/>
              </a:ext>
            </a:extLst>
          </p:cNvPr>
          <p:cNvSpPr txBox="1"/>
          <p:nvPr/>
        </p:nvSpPr>
        <p:spPr>
          <a:xfrm>
            <a:off x="327775" y="2053149"/>
            <a:ext cx="44704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Дано: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- ген </a:t>
            </a:r>
            <a:r>
              <a:rPr lang="ru-RU" sz="2000" dirty="0" err="1">
                <a:latin typeface="Comic Sans MS" panose="030F0702030302020204" pitchFamily="66" charset="0"/>
              </a:rPr>
              <a:t>чорного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кольору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коричневого </a:t>
            </a:r>
            <a:r>
              <a:rPr lang="ru-RU" sz="2000" dirty="0" err="1">
                <a:latin typeface="Comic Sans MS" panose="030F0702030302020204" pitchFamily="66" charset="0"/>
              </a:rPr>
              <a:t>кольору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 – ген </a:t>
            </a:r>
            <a:r>
              <a:rPr lang="ru-RU" sz="2000" dirty="0" err="1">
                <a:latin typeface="Comic Sans MS" panose="030F0702030302020204" pitchFamily="66" charset="0"/>
              </a:rPr>
              <a:t>суцільного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забарвлення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pl-PL" sz="2000" dirty="0">
                <a:latin typeface="Comic Sans MS" panose="030F0702030302020204" pitchFamily="66" charset="0"/>
              </a:rPr>
              <a:t>b – </a:t>
            </a:r>
            <a:r>
              <a:rPr lang="ru-RU" sz="2000" dirty="0">
                <a:latin typeface="Comic Sans MS" panose="030F0702030302020204" pitchFamily="66" charset="0"/>
              </a:rPr>
              <a:t>ген </a:t>
            </a:r>
            <a:r>
              <a:rPr lang="ru-RU" sz="2000" dirty="0" err="1">
                <a:latin typeface="Comic Sans MS" panose="030F0702030302020204" pitchFamily="66" charset="0"/>
              </a:rPr>
              <a:t>строкатості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АА і </a:t>
            </a:r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чорна</a:t>
            </a:r>
            <a:r>
              <a:rPr lang="ru-RU" sz="2000" dirty="0">
                <a:latin typeface="Comic Sans MS" panose="030F0702030302020204" pitchFamily="66" charset="0"/>
              </a:rPr>
              <a:t> масть,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коричнева масть,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ВВ і В</a:t>
            </a:r>
            <a:r>
              <a:rPr lang="pl-PL" sz="2000" dirty="0">
                <a:latin typeface="Comic Sans MS" panose="030F0702030302020204" pitchFamily="66" charset="0"/>
              </a:rPr>
              <a:t>b – </a:t>
            </a:r>
            <a:r>
              <a:rPr lang="ru-RU" sz="2000" dirty="0" err="1">
                <a:latin typeface="Comic Sans MS" panose="030F0702030302020204" pitchFamily="66" charset="0"/>
              </a:rPr>
              <a:t>суцільне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забарвлення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pl-PL" sz="2000" dirty="0">
                <a:latin typeface="Comic Sans MS" panose="030F0702030302020204" pitchFamily="66" charset="0"/>
              </a:rPr>
              <a:t>bb – </a:t>
            </a:r>
            <a:r>
              <a:rPr lang="ru-RU" sz="2000" dirty="0">
                <a:latin typeface="Comic Sans MS" panose="030F0702030302020204" pitchFamily="66" charset="0"/>
              </a:rPr>
              <a:t>ряба шерсть.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4A9762-F461-4FB0-AA36-9972F96139C5}"/>
              </a:ext>
            </a:extLst>
          </p:cNvPr>
          <p:cNvCxnSpPr/>
          <p:nvPr/>
        </p:nvCxnSpPr>
        <p:spPr>
          <a:xfrm>
            <a:off x="327775" y="5231956"/>
            <a:ext cx="3973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70187E-7C49-4F20-8021-A506FE8B62D5}"/>
              </a:ext>
            </a:extLst>
          </p:cNvPr>
          <p:cNvSpPr txBox="1"/>
          <p:nvPr/>
        </p:nvSpPr>
        <p:spPr>
          <a:xfrm>
            <a:off x="327775" y="5390969"/>
            <a:ext cx="3668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Знайти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генотипи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батьків</a:t>
            </a:r>
            <a:r>
              <a:rPr lang="ru-RU" sz="2000" dirty="0">
                <a:latin typeface="Comic Sans MS" panose="030F0702030302020204" pitchFamily="66" charset="0"/>
              </a:rPr>
              <a:t> і потомства.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CF69219-4BC7-43D7-853F-7D946D12729A}"/>
              </a:ext>
            </a:extLst>
          </p:cNvPr>
          <p:cNvCxnSpPr>
            <a:cxnSpLocks/>
          </p:cNvCxnSpPr>
          <p:nvPr/>
        </p:nvCxnSpPr>
        <p:spPr>
          <a:xfrm>
            <a:off x="4528044" y="1810183"/>
            <a:ext cx="0" cy="4764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7CAE29-2DA2-416A-BDA7-AF077B388058}"/>
              </a:ext>
            </a:extLst>
          </p:cNvPr>
          <p:cNvSpPr txBox="1"/>
          <p:nvPr/>
        </p:nvSpPr>
        <p:spPr>
          <a:xfrm>
            <a:off x="7441971" y="1704636"/>
            <a:ext cx="2167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Розв’язання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F10A4E6-C62A-4B35-8772-9243CF55FAFC}"/>
              </a:ext>
            </a:extLst>
          </p:cNvPr>
          <p:cNvGrpSpPr/>
          <p:nvPr/>
        </p:nvGrpSpPr>
        <p:grpSpPr>
          <a:xfrm>
            <a:off x="5148759" y="2071956"/>
            <a:ext cx="3177473" cy="607453"/>
            <a:chOff x="6472753" y="3056285"/>
            <a:chExt cx="3177473" cy="6074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717AB4-2DDB-4CBC-944D-60A8859A197A}"/>
                </a:ext>
              </a:extLst>
            </p:cNvPr>
            <p:cNvSpPr txBox="1"/>
            <p:nvPr/>
          </p:nvSpPr>
          <p:spPr>
            <a:xfrm>
              <a:off x="6472753" y="3056285"/>
              <a:ext cx="3177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      А_</a:t>
              </a:r>
              <a:r>
                <a:rPr lang="en-US" sz="2400" dirty="0">
                  <a:latin typeface="Comic Sans MS" panose="030F0702030302020204" pitchFamily="66" charset="0"/>
                </a:rPr>
                <a:t>bb</a:t>
              </a:r>
              <a:r>
                <a:rPr lang="uk-UA" sz="2400" dirty="0">
                  <a:latin typeface="Comic Sans MS" panose="030F0702030302020204" pitchFamily="66" charset="0"/>
                </a:rPr>
                <a:t>   Х          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591509A-A6C6-4291-801D-5FECD2F23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76" t="10647" r="41804" b="6579"/>
            <a:stretch/>
          </p:blipFill>
          <p:spPr>
            <a:xfrm>
              <a:off x="6907195" y="3117809"/>
              <a:ext cx="367069" cy="545929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89B35E7-C76D-47BC-AACA-0849E20F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5302" y="3089360"/>
              <a:ext cx="398388" cy="40736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12043A-B43A-44AF-AE64-A93EFCC231DD}"/>
              </a:ext>
            </a:extLst>
          </p:cNvPr>
          <p:cNvSpPr txBox="1"/>
          <p:nvPr/>
        </p:nvSpPr>
        <p:spPr>
          <a:xfrm>
            <a:off x="5119513" y="2624308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AB2F31B-CCE8-4549-83EB-D4EC6F895D49}"/>
              </a:ext>
            </a:extLst>
          </p:cNvPr>
          <p:cNvGrpSpPr/>
          <p:nvPr/>
        </p:nvGrpSpPr>
        <p:grpSpPr>
          <a:xfrm>
            <a:off x="5108788" y="3429000"/>
            <a:ext cx="451081" cy="659774"/>
            <a:chOff x="5108788" y="3429000"/>
            <a:chExt cx="451081" cy="659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E0716D-EC95-483D-BA50-90992B031BDB}"/>
                </a:ext>
              </a:extLst>
            </p:cNvPr>
            <p:cNvSpPr txBox="1"/>
            <p:nvPr/>
          </p:nvSpPr>
          <p:spPr>
            <a:xfrm>
              <a:off x="5108788" y="34290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F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B26446-FFA0-496A-9A13-A665BC3EFCF2}"/>
                </a:ext>
              </a:extLst>
            </p:cNvPr>
            <p:cNvSpPr txBox="1"/>
            <p:nvPr/>
          </p:nvSpPr>
          <p:spPr>
            <a:xfrm>
              <a:off x="5237345" y="3627109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1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364E4E4-75F9-40D5-82A3-4C0202583F61}"/>
              </a:ext>
            </a:extLst>
          </p:cNvPr>
          <p:cNvSpPr txBox="1"/>
          <p:nvPr/>
        </p:nvSpPr>
        <p:spPr>
          <a:xfrm>
            <a:off x="7279812" y="3599594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А_</a:t>
            </a:r>
            <a:r>
              <a:rPr lang="en-US" sz="2400" dirty="0">
                <a:latin typeface="Comic Sans MS" panose="030F0702030302020204" pitchFamily="66" charset="0"/>
              </a:rPr>
              <a:t>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39FD5AE-B1A4-4285-8E12-B56CE1AC56E0}"/>
              </a:ext>
            </a:extLst>
          </p:cNvPr>
          <p:cNvSpPr txBox="1"/>
          <p:nvPr/>
        </p:nvSpPr>
        <p:spPr>
          <a:xfrm>
            <a:off x="5937816" y="3610859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А_В_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ECBAF5-FE7B-44DE-B44C-34E13492D4AF}"/>
              </a:ext>
            </a:extLst>
          </p:cNvPr>
          <p:cNvSpPr txBox="1"/>
          <p:nvPr/>
        </p:nvSpPr>
        <p:spPr>
          <a:xfrm>
            <a:off x="5543724" y="4033603"/>
            <a:ext cx="1558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Чорні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85EF8F-12E8-4476-82CD-3CCE49163E0D}"/>
              </a:ext>
            </a:extLst>
          </p:cNvPr>
          <p:cNvSpPr txBox="1"/>
          <p:nvPr/>
        </p:nvSpPr>
        <p:spPr>
          <a:xfrm>
            <a:off x="6916823" y="4041799"/>
            <a:ext cx="1558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Чорно-рябі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0E986A-DFF2-453B-BFFC-9CEF7A3A020F}"/>
              </a:ext>
            </a:extLst>
          </p:cNvPr>
          <p:cNvSpPr txBox="1"/>
          <p:nvPr/>
        </p:nvSpPr>
        <p:spPr>
          <a:xfrm>
            <a:off x="8049598" y="2082392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 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704B2F-B867-43A4-A55F-39B4F8F53457}"/>
              </a:ext>
            </a:extLst>
          </p:cNvPr>
          <p:cNvSpPr txBox="1"/>
          <p:nvPr/>
        </p:nvSpPr>
        <p:spPr>
          <a:xfrm>
            <a:off x="7634991" y="2105031"/>
            <a:ext cx="120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aaB</a:t>
            </a:r>
            <a:r>
              <a:rPr lang="en-US" sz="2400" dirty="0">
                <a:latin typeface="Comic Sans MS" panose="030F0702030302020204" pitchFamily="66" charset="0"/>
              </a:rPr>
              <a:t>_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EA1CFC-5BB0-46A3-9BC4-FF76FAAB90E6}"/>
              </a:ext>
            </a:extLst>
          </p:cNvPr>
          <p:cNvSpPr txBox="1"/>
          <p:nvPr/>
        </p:nvSpPr>
        <p:spPr>
          <a:xfrm>
            <a:off x="8728064" y="360378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latin typeface="Comic Sans MS" panose="030F0702030302020204" pitchFamily="66" charset="0"/>
              </a:rPr>
              <a:t>ааВ</a:t>
            </a:r>
            <a:r>
              <a:rPr lang="uk-UA" sz="2400" dirty="0">
                <a:latin typeface="Comic Sans MS" panose="030F0702030302020204" pitchFamily="66" charset="0"/>
              </a:rPr>
              <a:t>_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218F63-C374-4C71-BC37-95445ADAF255}"/>
              </a:ext>
            </a:extLst>
          </p:cNvPr>
          <p:cNvSpPr txBox="1"/>
          <p:nvPr/>
        </p:nvSpPr>
        <p:spPr>
          <a:xfrm>
            <a:off x="8391165" y="3995924"/>
            <a:ext cx="1558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Коричневі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81AFA3-A52F-4CDD-BA60-58AFF54F4994}"/>
              </a:ext>
            </a:extLst>
          </p:cNvPr>
          <p:cNvSpPr txBox="1"/>
          <p:nvPr/>
        </p:nvSpPr>
        <p:spPr>
          <a:xfrm>
            <a:off x="9875690" y="4007602"/>
            <a:ext cx="2104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Коричнево-рябі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703C25-9388-4099-A254-A796FF6EC6DE}"/>
              </a:ext>
            </a:extLst>
          </p:cNvPr>
          <p:cNvSpPr txBox="1"/>
          <p:nvPr/>
        </p:nvSpPr>
        <p:spPr>
          <a:xfrm>
            <a:off x="10255173" y="3561253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latin typeface="Comic Sans MS" panose="030F0702030302020204" pitchFamily="66" charset="0"/>
              </a:rPr>
              <a:t>аа</a:t>
            </a:r>
            <a:r>
              <a:rPr lang="en-US" sz="2400" dirty="0">
                <a:latin typeface="Comic Sans MS" panose="030F0702030302020204" pitchFamily="66" charset="0"/>
              </a:rPr>
              <a:t>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BB5A9-EF05-4421-AFFD-3C8AB34CF983}"/>
              </a:ext>
            </a:extLst>
          </p:cNvPr>
          <p:cNvSpPr txBox="1"/>
          <p:nvPr/>
        </p:nvSpPr>
        <p:spPr>
          <a:xfrm>
            <a:off x="6089615" y="2050052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93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6" grpId="0"/>
      <p:bldP spid="20" grpId="0"/>
      <p:bldP spid="64" grpId="0"/>
      <p:bldP spid="65" grpId="0"/>
      <p:bldP spid="67" grpId="0"/>
      <p:bldP spid="69" grpId="0"/>
      <p:bldP spid="44" grpId="0"/>
      <p:bldP spid="46" grpId="0"/>
      <p:bldP spid="39" grpId="0"/>
      <p:bldP spid="40" grpId="0"/>
      <p:bldP spid="41" grpId="0"/>
      <p:bldP spid="4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5D5555B8-460A-4237-A908-1368E037D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54064"/>
              </p:ext>
            </p:extLst>
          </p:nvPr>
        </p:nvGraphicFramePr>
        <p:xfrm>
          <a:off x="5681370" y="3292429"/>
          <a:ext cx="4591517" cy="205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440">
                  <a:extLst>
                    <a:ext uri="{9D8B030D-6E8A-4147-A177-3AD203B41FA5}">
                      <a16:colId xmlns:a16="http://schemas.microsoft.com/office/drawing/2014/main" val="3924646150"/>
                    </a:ext>
                  </a:extLst>
                </a:gridCol>
                <a:gridCol w="1639233">
                  <a:extLst>
                    <a:ext uri="{9D8B030D-6E8A-4147-A177-3AD203B41FA5}">
                      <a16:colId xmlns:a16="http://schemas.microsoft.com/office/drawing/2014/main" val="965931737"/>
                    </a:ext>
                  </a:extLst>
                </a:gridCol>
                <a:gridCol w="1832844">
                  <a:extLst>
                    <a:ext uri="{9D8B030D-6E8A-4147-A177-3AD203B41FA5}">
                      <a16:colId xmlns:a16="http://schemas.microsoft.com/office/drawing/2014/main" val="3448348433"/>
                    </a:ext>
                  </a:extLst>
                </a:gridCol>
              </a:tblGrid>
              <a:tr h="684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972466"/>
                  </a:ext>
                </a:extLst>
              </a:tr>
              <a:tr h="6842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508564"/>
                  </a:ext>
                </a:extLst>
              </a:tr>
              <a:tr h="6842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2F73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5439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784930-559D-4C26-8CC7-1D6DF6C927B0}"/>
              </a:ext>
            </a:extLst>
          </p:cNvPr>
          <p:cNvSpPr txBox="1"/>
          <p:nvPr/>
        </p:nvSpPr>
        <p:spPr>
          <a:xfrm>
            <a:off x="327775" y="111050"/>
            <a:ext cx="117743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      Задача 3.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У собак </a:t>
            </a:r>
            <a:r>
              <a:rPr lang="ru-RU" sz="2000" dirty="0" err="1">
                <a:latin typeface="Comic Sans MS" panose="030F0702030302020204" pitchFamily="66" charset="0"/>
              </a:rPr>
              <a:t>чорний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колір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визначається</a:t>
            </a:r>
            <a:r>
              <a:rPr lang="ru-RU" sz="2000" dirty="0">
                <a:latin typeface="Comic Sans MS" panose="030F0702030302020204" pitchFamily="66" charset="0"/>
              </a:rPr>
              <a:t> геном А, </a:t>
            </a:r>
            <a:r>
              <a:rPr lang="ru-RU" sz="2000" dirty="0" err="1">
                <a:latin typeface="Comic Sans MS" panose="030F0702030302020204" pitchFamily="66" charset="0"/>
              </a:rPr>
              <a:t>коричневий</a:t>
            </a:r>
            <a:r>
              <a:rPr lang="ru-RU" sz="2000" dirty="0">
                <a:latin typeface="Comic Sans MS" panose="030F0702030302020204" pitchFamily="66" charset="0"/>
              </a:rPr>
              <a:t> – а, </a:t>
            </a:r>
            <a:r>
              <a:rPr lang="ru-RU" sz="2000" dirty="0" err="1">
                <a:latin typeface="Comic Sans MS" panose="030F0702030302020204" pitchFamily="66" charset="0"/>
              </a:rPr>
              <a:t>суцільне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забарвлення</a:t>
            </a:r>
            <a:r>
              <a:rPr lang="ru-RU" sz="2000" dirty="0">
                <a:latin typeface="Comic Sans MS" panose="030F0702030302020204" pitchFamily="66" charset="0"/>
              </a:rPr>
              <a:t> – геном В, </a:t>
            </a:r>
            <a:r>
              <a:rPr lang="ru-RU" sz="2000" dirty="0" err="1">
                <a:latin typeface="Comic Sans MS" panose="030F0702030302020204" pitchFamily="66" charset="0"/>
              </a:rPr>
              <a:t>чорно-рябе</a:t>
            </a:r>
            <a:r>
              <a:rPr lang="ru-RU" sz="2000" dirty="0">
                <a:latin typeface="Comic Sans MS" panose="030F0702030302020204" pitchFamily="66" charset="0"/>
              </a:rPr>
              <a:t> – геном </a:t>
            </a:r>
            <a:r>
              <a:rPr lang="pl-PL" sz="2000" dirty="0">
                <a:latin typeface="Comic Sans MS" panose="030F0702030302020204" pitchFamily="66" charset="0"/>
              </a:rPr>
              <a:t>b. </a:t>
            </a:r>
            <a:r>
              <a:rPr lang="ru-RU" sz="2000" dirty="0" err="1">
                <a:latin typeface="Comic Sans MS" panose="030F0702030302020204" pitchFamily="66" charset="0"/>
              </a:rPr>
              <a:t>Коричневий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батько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чорно</a:t>
            </a:r>
            <a:r>
              <a:rPr lang="ru-RU" sz="2000" dirty="0">
                <a:latin typeface="Comic Sans MS" panose="030F0702030302020204" pitchFamily="66" charset="0"/>
              </a:rPr>
              <a:t>-ряба </a:t>
            </a:r>
            <a:r>
              <a:rPr lang="ru-RU" sz="2000" dirty="0" err="1">
                <a:latin typeface="Comic Sans MS" panose="030F0702030302020204" pitchFamily="66" charset="0"/>
              </a:rPr>
              <a:t>мати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мають</a:t>
            </a:r>
            <a:r>
              <a:rPr lang="ru-RU" sz="2000" dirty="0">
                <a:latin typeface="Comic Sans MS" panose="030F0702030302020204" pitchFamily="66" charset="0"/>
              </a:rPr>
              <a:t> 5 </a:t>
            </a:r>
            <a:r>
              <a:rPr lang="ru-RU" sz="2000" dirty="0" err="1">
                <a:latin typeface="Comic Sans MS" panose="030F0702030302020204" pitchFamily="66" charset="0"/>
              </a:rPr>
              <a:t>цуценят</a:t>
            </a:r>
            <a:r>
              <a:rPr lang="ru-RU" sz="2000" dirty="0">
                <a:latin typeface="Comic Sans MS" panose="030F0702030302020204" pitchFamily="66" charset="0"/>
              </a:rPr>
              <a:t>: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1 </a:t>
            </a:r>
            <a:r>
              <a:rPr lang="ru-RU" sz="2000" dirty="0" err="1">
                <a:latin typeface="Comic Sans MS" panose="030F0702030302020204" pitchFamily="66" charset="0"/>
              </a:rPr>
              <a:t>чорного</a:t>
            </a:r>
            <a:r>
              <a:rPr lang="ru-RU" sz="2000" dirty="0">
                <a:latin typeface="Comic Sans MS" panose="030F0702030302020204" pitchFamily="66" charset="0"/>
              </a:rPr>
              <a:t>, 1 коричневого, 1 </a:t>
            </a:r>
            <a:r>
              <a:rPr lang="ru-RU" sz="2000" dirty="0" err="1">
                <a:latin typeface="Comic Sans MS" panose="030F0702030302020204" pitchFamily="66" charset="0"/>
              </a:rPr>
              <a:t>чорно</a:t>
            </a:r>
            <a:r>
              <a:rPr lang="ru-RU" sz="2000" dirty="0">
                <a:latin typeface="Comic Sans MS" panose="030F0702030302020204" pitchFamily="66" charset="0"/>
              </a:rPr>
              <a:t>-рябого і 2 коричнево-</a:t>
            </a:r>
            <a:r>
              <a:rPr lang="ru-RU" sz="2000" dirty="0" err="1">
                <a:latin typeface="Comic Sans MS" panose="030F0702030302020204" pitchFamily="66" charset="0"/>
              </a:rPr>
              <a:t>чорно</a:t>
            </a:r>
            <a:r>
              <a:rPr lang="ru-RU" sz="2000" dirty="0">
                <a:latin typeface="Comic Sans MS" panose="030F0702030302020204" pitchFamily="66" charset="0"/>
              </a:rPr>
              <a:t>-</a:t>
            </a:r>
            <a:r>
              <a:rPr lang="ru-RU" sz="2000" dirty="0" err="1">
                <a:latin typeface="Comic Sans MS" panose="030F0702030302020204" pitchFamily="66" charset="0"/>
              </a:rPr>
              <a:t>рябих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Визначте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генотипи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батьків</a:t>
            </a:r>
            <a:r>
              <a:rPr lang="ru-RU" sz="2000" dirty="0">
                <a:latin typeface="Comic Sans MS" panose="030F0702030302020204" pitchFamily="66" charset="0"/>
              </a:rPr>
              <a:t> і потомства.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65E4B-EC32-41D6-988F-901D46F1283B}"/>
              </a:ext>
            </a:extLst>
          </p:cNvPr>
          <p:cNvSpPr txBox="1"/>
          <p:nvPr/>
        </p:nvSpPr>
        <p:spPr>
          <a:xfrm>
            <a:off x="327775" y="2053149"/>
            <a:ext cx="44704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Дано: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- ген </a:t>
            </a:r>
            <a:r>
              <a:rPr lang="ru-RU" sz="2000" dirty="0" err="1">
                <a:latin typeface="Comic Sans MS" panose="030F0702030302020204" pitchFamily="66" charset="0"/>
              </a:rPr>
              <a:t>чорного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кольору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коричневого </a:t>
            </a:r>
            <a:r>
              <a:rPr lang="ru-RU" sz="2000" dirty="0" err="1">
                <a:latin typeface="Comic Sans MS" panose="030F0702030302020204" pitchFamily="66" charset="0"/>
              </a:rPr>
              <a:t>кольору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 – ген </a:t>
            </a:r>
            <a:r>
              <a:rPr lang="ru-RU" sz="2000" dirty="0" err="1">
                <a:latin typeface="Comic Sans MS" panose="030F0702030302020204" pitchFamily="66" charset="0"/>
              </a:rPr>
              <a:t>суцільного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забарвлення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pl-PL" sz="2000" dirty="0">
                <a:latin typeface="Comic Sans MS" panose="030F0702030302020204" pitchFamily="66" charset="0"/>
              </a:rPr>
              <a:t>b – </a:t>
            </a:r>
            <a:r>
              <a:rPr lang="ru-RU" sz="2000" dirty="0">
                <a:latin typeface="Comic Sans MS" panose="030F0702030302020204" pitchFamily="66" charset="0"/>
              </a:rPr>
              <a:t>ген </a:t>
            </a:r>
            <a:r>
              <a:rPr lang="ru-RU" sz="2000" dirty="0" err="1">
                <a:latin typeface="Comic Sans MS" panose="030F0702030302020204" pitchFamily="66" charset="0"/>
              </a:rPr>
              <a:t>строкатості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шерсті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АА і </a:t>
            </a:r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чорна</a:t>
            </a:r>
            <a:r>
              <a:rPr lang="ru-RU" sz="2000" dirty="0">
                <a:latin typeface="Comic Sans MS" panose="030F0702030302020204" pitchFamily="66" charset="0"/>
              </a:rPr>
              <a:t> масть,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коричнева масть,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ВВ і В</a:t>
            </a:r>
            <a:r>
              <a:rPr lang="pl-PL" sz="2000" dirty="0">
                <a:latin typeface="Comic Sans MS" panose="030F0702030302020204" pitchFamily="66" charset="0"/>
              </a:rPr>
              <a:t>b – </a:t>
            </a:r>
            <a:r>
              <a:rPr lang="ru-RU" sz="2000" dirty="0" err="1">
                <a:latin typeface="Comic Sans MS" panose="030F0702030302020204" pitchFamily="66" charset="0"/>
              </a:rPr>
              <a:t>суцільне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забарвлення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pl-PL" sz="2000" dirty="0">
                <a:latin typeface="Comic Sans MS" panose="030F0702030302020204" pitchFamily="66" charset="0"/>
              </a:rPr>
              <a:t>bb – </a:t>
            </a:r>
            <a:r>
              <a:rPr lang="ru-RU" sz="2000" dirty="0">
                <a:latin typeface="Comic Sans MS" panose="030F0702030302020204" pitchFamily="66" charset="0"/>
              </a:rPr>
              <a:t>ряба шерсть.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4A9762-F461-4FB0-AA36-9972F96139C5}"/>
              </a:ext>
            </a:extLst>
          </p:cNvPr>
          <p:cNvCxnSpPr/>
          <p:nvPr/>
        </p:nvCxnSpPr>
        <p:spPr>
          <a:xfrm>
            <a:off x="327775" y="5231956"/>
            <a:ext cx="3973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70187E-7C49-4F20-8021-A506FE8B62D5}"/>
              </a:ext>
            </a:extLst>
          </p:cNvPr>
          <p:cNvSpPr txBox="1"/>
          <p:nvPr/>
        </p:nvSpPr>
        <p:spPr>
          <a:xfrm>
            <a:off x="327775" y="5390969"/>
            <a:ext cx="3668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>
                <a:latin typeface="Comic Sans MS" panose="030F0702030302020204" pitchFamily="66" charset="0"/>
              </a:rPr>
              <a:t>Знайти генотипи батьків і потомства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CF69219-4BC7-43D7-853F-7D946D12729A}"/>
              </a:ext>
            </a:extLst>
          </p:cNvPr>
          <p:cNvCxnSpPr>
            <a:cxnSpLocks/>
          </p:cNvCxnSpPr>
          <p:nvPr/>
        </p:nvCxnSpPr>
        <p:spPr>
          <a:xfrm>
            <a:off x="4528044" y="1810183"/>
            <a:ext cx="0" cy="4764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7CAE29-2DA2-416A-BDA7-AF077B388058}"/>
              </a:ext>
            </a:extLst>
          </p:cNvPr>
          <p:cNvSpPr txBox="1"/>
          <p:nvPr/>
        </p:nvSpPr>
        <p:spPr>
          <a:xfrm>
            <a:off x="7441971" y="1704636"/>
            <a:ext cx="2167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Розв’язання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F10A4E6-C62A-4B35-8772-9243CF55FAFC}"/>
              </a:ext>
            </a:extLst>
          </p:cNvPr>
          <p:cNvGrpSpPr/>
          <p:nvPr/>
        </p:nvGrpSpPr>
        <p:grpSpPr>
          <a:xfrm>
            <a:off x="5148759" y="2071956"/>
            <a:ext cx="3177473" cy="607453"/>
            <a:chOff x="6472753" y="3056285"/>
            <a:chExt cx="3177473" cy="6074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717AB4-2DDB-4CBC-944D-60A8859A197A}"/>
                </a:ext>
              </a:extLst>
            </p:cNvPr>
            <p:cNvSpPr txBox="1"/>
            <p:nvPr/>
          </p:nvSpPr>
          <p:spPr>
            <a:xfrm>
              <a:off x="6472753" y="3056285"/>
              <a:ext cx="3177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      А_</a:t>
              </a:r>
              <a:r>
                <a:rPr lang="en-US" sz="2400" dirty="0">
                  <a:latin typeface="Comic Sans MS" panose="030F0702030302020204" pitchFamily="66" charset="0"/>
                </a:rPr>
                <a:t>bb</a:t>
              </a:r>
              <a:r>
                <a:rPr lang="uk-UA" sz="2400" dirty="0">
                  <a:latin typeface="Comic Sans MS" panose="030F0702030302020204" pitchFamily="66" charset="0"/>
                </a:rPr>
                <a:t>   Х          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591509A-A6C6-4291-801D-5FECD2F23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76" t="10647" r="41804" b="6579"/>
            <a:stretch/>
          </p:blipFill>
          <p:spPr>
            <a:xfrm>
              <a:off x="6907195" y="3117809"/>
              <a:ext cx="367069" cy="545929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89B35E7-C76D-47BC-AACA-0849E20F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5302" y="3089360"/>
              <a:ext cx="398388" cy="40736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12043A-B43A-44AF-AE64-A93EFCC231DD}"/>
              </a:ext>
            </a:extLst>
          </p:cNvPr>
          <p:cNvSpPr txBox="1"/>
          <p:nvPr/>
        </p:nvSpPr>
        <p:spPr>
          <a:xfrm>
            <a:off x="5119513" y="2624308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AB2F31B-CCE8-4549-83EB-D4EC6F895D49}"/>
              </a:ext>
            </a:extLst>
          </p:cNvPr>
          <p:cNvGrpSpPr/>
          <p:nvPr/>
        </p:nvGrpSpPr>
        <p:grpSpPr>
          <a:xfrm>
            <a:off x="5091302" y="3405180"/>
            <a:ext cx="451081" cy="659774"/>
            <a:chOff x="5108788" y="3429000"/>
            <a:chExt cx="451081" cy="659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E0716D-EC95-483D-BA50-90992B031BDB}"/>
                </a:ext>
              </a:extLst>
            </p:cNvPr>
            <p:cNvSpPr txBox="1"/>
            <p:nvPr/>
          </p:nvSpPr>
          <p:spPr>
            <a:xfrm>
              <a:off x="5108788" y="34290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F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B26446-FFA0-496A-9A13-A665BC3EFCF2}"/>
                </a:ext>
              </a:extLst>
            </p:cNvPr>
            <p:cNvSpPr txBox="1"/>
            <p:nvPr/>
          </p:nvSpPr>
          <p:spPr>
            <a:xfrm>
              <a:off x="5237345" y="3627109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1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364E4E4-75F9-40D5-82A3-4C0202583F61}"/>
              </a:ext>
            </a:extLst>
          </p:cNvPr>
          <p:cNvSpPr txBox="1"/>
          <p:nvPr/>
        </p:nvSpPr>
        <p:spPr>
          <a:xfrm>
            <a:off x="7224030" y="4620169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>
                <a:latin typeface="Comic Sans MS" panose="030F0702030302020204" pitchFamily="66" charset="0"/>
              </a:rPr>
              <a:t>abb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39FD5AE-B1A4-4285-8E12-B56CE1AC56E0}"/>
              </a:ext>
            </a:extLst>
          </p:cNvPr>
          <p:cNvSpPr txBox="1"/>
          <p:nvPr/>
        </p:nvSpPr>
        <p:spPr>
          <a:xfrm>
            <a:off x="7189450" y="3937679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</a:t>
            </a:r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uk-UA" sz="2400" dirty="0">
                <a:latin typeface="Comic Sans MS" panose="030F0702030302020204" pitchFamily="66" charset="0"/>
              </a:rPr>
              <a:t>В</a:t>
            </a:r>
            <a:r>
              <a:rPr lang="en-US" sz="2400" dirty="0">
                <a:latin typeface="Comic Sans MS" panose="030F0702030302020204" pitchFamily="66" charset="0"/>
              </a:rPr>
              <a:t>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ECBAF5-FE7B-44DE-B44C-34E13492D4AF}"/>
              </a:ext>
            </a:extLst>
          </p:cNvPr>
          <p:cNvSpPr txBox="1"/>
          <p:nvPr/>
        </p:nvSpPr>
        <p:spPr>
          <a:xfrm>
            <a:off x="6855503" y="4273904"/>
            <a:ext cx="1558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Чорні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85EF8F-12E8-4476-82CD-3CCE49163E0D}"/>
              </a:ext>
            </a:extLst>
          </p:cNvPr>
          <p:cNvSpPr txBox="1"/>
          <p:nvPr/>
        </p:nvSpPr>
        <p:spPr>
          <a:xfrm>
            <a:off x="6836489" y="4956596"/>
            <a:ext cx="1558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Чорно-рябі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0E986A-DFF2-453B-BFFC-9CEF7A3A020F}"/>
              </a:ext>
            </a:extLst>
          </p:cNvPr>
          <p:cNvSpPr txBox="1"/>
          <p:nvPr/>
        </p:nvSpPr>
        <p:spPr>
          <a:xfrm>
            <a:off x="8049598" y="2082392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 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704B2F-B867-43A4-A55F-39B4F8F53457}"/>
              </a:ext>
            </a:extLst>
          </p:cNvPr>
          <p:cNvSpPr txBox="1"/>
          <p:nvPr/>
        </p:nvSpPr>
        <p:spPr>
          <a:xfrm>
            <a:off x="7634991" y="2105031"/>
            <a:ext cx="120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aaB</a:t>
            </a:r>
            <a:r>
              <a:rPr lang="en-US" sz="2400" dirty="0">
                <a:latin typeface="Comic Sans MS" panose="030F0702030302020204" pitchFamily="66" charset="0"/>
              </a:rPr>
              <a:t>_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EA1CFC-5BB0-46A3-9BC4-FF76FAAB90E6}"/>
              </a:ext>
            </a:extLst>
          </p:cNvPr>
          <p:cNvSpPr txBox="1"/>
          <p:nvPr/>
        </p:nvSpPr>
        <p:spPr>
          <a:xfrm>
            <a:off x="8911180" y="3927343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latin typeface="Comic Sans MS" panose="030F0702030302020204" pitchFamily="66" charset="0"/>
              </a:rPr>
              <a:t>ааВ</a:t>
            </a:r>
            <a:r>
              <a:rPr lang="en-US" sz="2400" dirty="0">
                <a:latin typeface="Comic Sans MS" panose="030F0702030302020204" pitchFamily="66" charset="0"/>
              </a:rPr>
              <a:t>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218F63-C374-4C71-BC37-95445ADAF255}"/>
              </a:ext>
            </a:extLst>
          </p:cNvPr>
          <p:cNvSpPr txBox="1"/>
          <p:nvPr/>
        </p:nvSpPr>
        <p:spPr>
          <a:xfrm>
            <a:off x="8581349" y="4283164"/>
            <a:ext cx="1558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Коричневі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81AFA3-A52F-4CDD-BA60-58AFF54F4994}"/>
              </a:ext>
            </a:extLst>
          </p:cNvPr>
          <p:cNvSpPr txBox="1"/>
          <p:nvPr/>
        </p:nvSpPr>
        <p:spPr>
          <a:xfrm>
            <a:off x="8296766" y="4970714"/>
            <a:ext cx="2104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Коричнево-рябі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703C25-9388-4099-A254-A796FF6EC6DE}"/>
              </a:ext>
            </a:extLst>
          </p:cNvPr>
          <p:cNvSpPr txBox="1"/>
          <p:nvPr/>
        </p:nvSpPr>
        <p:spPr>
          <a:xfrm>
            <a:off x="8914866" y="463665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latin typeface="Comic Sans MS" panose="030F0702030302020204" pitchFamily="66" charset="0"/>
              </a:rPr>
              <a:t>аа</a:t>
            </a:r>
            <a:r>
              <a:rPr lang="en-US" sz="2400" dirty="0">
                <a:latin typeface="Comic Sans MS" panose="030F0702030302020204" pitchFamily="66" charset="0"/>
              </a:rPr>
              <a:t>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BB5A9-EF05-4421-AFFD-3C8AB34CF983}"/>
              </a:ext>
            </a:extLst>
          </p:cNvPr>
          <p:cNvSpPr txBox="1"/>
          <p:nvPr/>
        </p:nvSpPr>
        <p:spPr>
          <a:xfrm>
            <a:off x="6089615" y="2050052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5D820B8-7DB3-45F8-B5D1-A6B5A7A44267}"/>
              </a:ext>
            </a:extLst>
          </p:cNvPr>
          <p:cNvGrpSpPr/>
          <p:nvPr/>
        </p:nvGrpSpPr>
        <p:grpSpPr>
          <a:xfrm>
            <a:off x="6318885" y="2609489"/>
            <a:ext cx="707245" cy="491302"/>
            <a:chOff x="7105603" y="4028668"/>
            <a:chExt cx="707245" cy="4913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6809F0-6B5B-4092-B274-91EAD6F71D1A}"/>
                </a:ext>
              </a:extLst>
            </p:cNvPr>
            <p:cNvSpPr txBox="1"/>
            <p:nvPr/>
          </p:nvSpPr>
          <p:spPr>
            <a:xfrm>
              <a:off x="7105603" y="402866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252BA1E-4201-4C3F-BC8F-9CBAC39413D0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9C76263-5796-47D2-96CC-1F3BAEF27D12}"/>
              </a:ext>
            </a:extLst>
          </p:cNvPr>
          <p:cNvGrpSpPr/>
          <p:nvPr/>
        </p:nvGrpSpPr>
        <p:grpSpPr>
          <a:xfrm>
            <a:off x="8258036" y="2633816"/>
            <a:ext cx="707245" cy="469174"/>
            <a:chOff x="7116165" y="4050796"/>
            <a:chExt cx="707245" cy="469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B99CAC-340E-423B-ADFF-008E67B2FC91}"/>
                </a:ext>
              </a:extLst>
            </p:cNvPr>
            <p:cNvSpPr txBox="1"/>
            <p:nvPr/>
          </p:nvSpPr>
          <p:spPr>
            <a:xfrm>
              <a:off x="7116165" y="4050796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946A1568-42F8-4B96-AE6E-F56997AFBE31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4C373E8-B742-468B-B87F-FAADDE2C0350}"/>
              </a:ext>
            </a:extLst>
          </p:cNvPr>
          <p:cNvGrpSpPr/>
          <p:nvPr/>
        </p:nvGrpSpPr>
        <p:grpSpPr>
          <a:xfrm>
            <a:off x="5681370" y="2624308"/>
            <a:ext cx="774571" cy="479198"/>
            <a:chOff x="7070740" y="4040772"/>
            <a:chExt cx="774571" cy="4791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1388DB-660F-4B70-BA8E-C68D7C19755E}"/>
                </a:ext>
              </a:extLst>
            </p:cNvPr>
            <p:cNvSpPr txBox="1"/>
            <p:nvPr/>
          </p:nvSpPr>
          <p:spPr>
            <a:xfrm>
              <a:off x="7070740" y="4040772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CF8B480-C7A6-4948-BC90-23D2E4D04156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E100112-CDFB-4B60-8C45-48D796D971B2}"/>
              </a:ext>
            </a:extLst>
          </p:cNvPr>
          <p:cNvGrpSpPr/>
          <p:nvPr/>
        </p:nvGrpSpPr>
        <p:grpSpPr>
          <a:xfrm>
            <a:off x="7630162" y="2609939"/>
            <a:ext cx="718466" cy="481695"/>
            <a:chOff x="7094695" y="4038275"/>
            <a:chExt cx="718466" cy="48169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6BFEB76-5DB3-48A7-82AC-10D60CEBCE10}"/>
                </a:ext>
              </a:extLst>
            </p:cNvPr>
            <p:cNvSpPr txBox="1"/>
            <p:nvPr/>
          </p:nvSpPr>
          <p:spPr>
            <a:xfrm>
              <a:off x="7094695" y="4038275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aB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29416E49-102A-4726-9B83-E66A9BDFB776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B40373B-727B-4B24-8D0B-AD367A249214}"/>
              </a:ext>
            </a:extLst>
          </p:cNvPr>
          <p:cNvGrpSpPr/>
          <p:nvPr/>
        </p:nvGrpSpPr>
        <p:grpSpPr>
          <a:xfrm>
            <a:off x="9013558" y="3369033"/>
            <a:ext cx="707245" cy="491302"/>
            <a:chOff x="7105603" y="4028668"/>
            <a:chExt cx="707245" cy="49130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77F878-D038-451C-88FA-9B6E4EFDA4A4}"/>
                </a:ext>
              </a:extLst>
            </p:cNvPr>
            <p:cNvSpPr txBox="1"/>
            <p:nvPr/>
          </p:nvSpPr>
          <p:spPr>
            <a:xfrm>
              <a:off x="7105603" y="402866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а</a:t>
              </a:r>
              <a:r>
                <a:rPr lang="en-US" sz="2400" dirty="0">
                  <a:latin typeface="Comic Sans MS" panose="030F0702030302020204" pitchFamily="66" charset="0"/>
                </a:rPr>
                <a:t>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4D3C25FD-2C08-4BDB-9F67-882BA014D16B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EE42B80-EC20-4330-AD74-7039E813A548}"/>
              </a:ext>
            </a:extLst>
          </p:cNvPr>
          <p:cNvGrpSpPr/>
          <p:nvPr/>
        </p:nvGrpSpPr>
        <p:grpSpPr>
          <a:xfrm>
            <a:off x="7242876" y="3375455"/>
            <a:ext cx="774571" cy="479198"/>
            <a:chOff x="7070740" y="4040772"/>
            <a:chExt cx="774571" cy="47919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DA39356-7C29-4035-A74E-B1387E048149}"/>
                </a:ext>
              </a:extLst>
            </p:cNvPr>
            <p:cNvSpPr txBox="1"/>
            <p:nvPr/>
          </p:nvSpPr>
          <p:spPr>
            <a:xfrm>
              <a:off x="7070740" y="4040772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A96F076C-BB51-44C1-9F2C-4BD17B7F6166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90DAAD6-79E4-419C-9968-10E90043AEE7}"/>
              </a:ext>
            </a:extLst>
          </p:cNvPr>
          <p:cNvGrpSpPr/>
          <p:nvPr/>
        </p:nvGrpSpPr>
        <p:grpSpPr>
          <a:xfrm>
            <a:off x="5885834" y="4740985"/>
            <a:ext cx="707245" cy="469174"/>
            <a:chOff x="7116165" y="4050796"/>
            <a:chExt cx="707245" cy="46917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9C477F1-ABA2-4340-A14E-B10D378F5DBE}"/>
                </a:ext>
              </a:extLst>
            </p:cNvPr>
            <p:cNvSpPr txBox="1"/>
            <p:nvPr/>
          </p:nvSpPr>
          <p:spPr>
            <a:xfrm>
              <a:off x="7116165" y="4050796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latin typeface="Comic Sans MS" panose="030F0702030302020204" pitchFamily="66" charset="0"/>
                </a:rPr>
                <a:t>ab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C60A7182-D430-45F8-8BB8-3A98557CA25E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D06498E-9373-4A56-835F-368B0EC2F99D}"/>
              </a:ext>
            </a:extLst>
          </p:cNvPr>
          <p:cNvGrpSpPr/>
          <p:nvPr/>
        </p:nvGrpSpPr>
        <p:grpSpPr>
          <a:xfrm>
            <a:off x="5854896" y="4077636"/>
            <a:ext cx="718466" cy="481695"/>
            <a:chOff x="7094695" y="4038275"/>
            <a:chExt cx="718466" cy="48169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DD7694B-B48C-4FFB-B726-005A7766B5D7}"/>
                </a:ext>
              </a:extLst>
            </p:cNvPr>
            <p:cNvSpPr txBox="1"/>
            <p:nvPr/>
          </p:nvSpPr>
          <p:spPr>
            <a:xfrm>
              <a:off x="7094695" y="4038275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aB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3F543C52-239E-4728-85F1-B410B31FA75F}"/>
                </a:ext>
              </a:extLst>
            </p:cNvPr>
            <p:cNvSpPr/>
            <p:nvPr/>
          </p:nvSpPr>
          <p:spPr>
            <a:xfrm>
              <a:off x="7207798" y="4058305"/>
              <a:ext cx="500457" cy="4616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72694B1-04CA-4EA7-BB1E-837D4745DBF1}"/>
              </a:ext>
            </a:extLst>
          </p:cNvPr>
          <p:cNvSpPr txBox="1"/>
          <p:nvPr/>
        </p:nvSpPr>
        <p:spPr>
          <a:xfrm flipH="1">
            <a:off x="5624200" y="5400052"/>
            <a:ext cx="574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За генотипом: 1</a:t>
            </a:r>
            <a:r>
              <a:rPr lang="en-US" dirty="0" err="1">
                <a:latin typeface="Comic Sans MS" panose="030F0702030302020204" pitchFamily="66" charset="0"/>
              </a:rPr>
              <a:t>AaBb</a:t>
            </a:r>
            <a:r>
              <a:rPr lang="uk-UA" dirty="0">
                <a:latin typeface="Comic Sans MS" panose="030F0702030302020204" pitchFamily="66" charset="0"/>
              </a:rPr>
              <a:t>:1</a:t>
            </a:r>
            <a:r>
              <a:rPr lang="en-US" dirty="0" err="1">
                <a:latin typeface="Comic Sans MS" panose="030F0702030302020204" pitchFamily="66" charset="0"/>
              </a:rPr>
              <a:t>aaBb</a:t>
            </a:r>
            <a:r>
              <a:rPr lang="uk-UA" dirty="0">
                <a:latin typeface="Comic Sans MS" panose="030F0702030302020204" pitchFamily="66" charset="0"/>
              </a:rPr>
              <a:t>:1</a:t>
            </a:r>
            <a:r>
              <a:rPr lang="en-US" dirty="0" err="1">
                <a:latin typeface="Comic Sans MS" panose="030F0702030302020204" pitchFamily="66" charset="0"/>
              </a:rPr>
              <a:t>Aabb</a:t>
            </a:r>
            <a:r>
              <a:rPr lang="uk-UA" dirty="0">
                <a:latin typeface="Comic Sans MS" panose="030F0702030302020204" pitchFamily="66" charset="0"/>
              </a:rPr>
              <a:t>:1</a:t>
            </a:r>
            <a:r>
              <a:rPr lang="en-US" dirty="0" err="1">
                <a:latin typeface="Comic Sans MS" panose="030F0702030302020204" pitchFamily="66" charset="0"/>
              </a:rPr>
              <a:t>aabb</a:t>
            </a:r>
            <a:r>
              <a:rPr lang="uk-UA" dirty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9C97B-C301-4DDA-98EE-4FAD4739F046}"/>
              </a:ext>
            </a:extLst>
          </p:cNvPr>
          <p:cNvSpPr txBox="1"/>
          <p:nvPr/>
        </p:nvSpPr>
        <p:spPr>
          <a:xfrm>
            <a:off x="4636120" y="5995201"/>
            <a:ext cx="5788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Comic Sans MS" panose="030F0702030302020204" pitchFamily="66" charset="0"/>
              </a:rPr>
              <a:t>Відповідь: генотипи батьків: </a:t>
            </a:r>
            <a:r>
              <a:rPr lang="en-US" sz="2000" dirty="0" err="1">
                <a:latin typeface="Comic Sans MS" panose="030F0702030302020204" pitchFamily="66" charset="0"/>
              </a:rPr>
              <a:t>Aabb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aaBb</a:t>
            </a:r>
            <a:r>
              <a:rPr lang="uk-UA" sz="2000" dirty="0">
                <a:latin typeface="Comic Sans MS" panose="030F0702030302020204" pitchFamily="66" charset="0"/>
              </a:rPr>
              <a:t>, 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uk-UA" sz="2000" dirty="0">
                <a:latin typeface="Comic Sans MS" panose="030F0702030302020204" pitchFamily="66" charset="0"/>
              </a:rPr>
              <a:t>генотипи потомства: </a:t>
            </a:r>
            <a:r>
              <a:rPr lang="en-US" sz="2000" dirty="0" err="1">
                <a:latin typeface="Comic Sans MS" panose="030F0702030302020204" pitchFamily="66" charset="0"/>
              </a:rPr>
              <a:t>AaBb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aaBb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Aabb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aabb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91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4" grpId="0"/>
      <p:bldP spid="65" grpId="0"/>
      <p:bldP spid="67" grpId="0"/>
      <p:bldP spid="69" grpId="0"/>
      <p:bldP spid="39" grpId="0"/>
      <p:bldP spid="40" grpId="0"/>
      <p:bldP spid="41" grpId="0"/>
      <p:bldP spid="42" grpId="0"/>
      <p:bldP spid="6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784930-559D-4C26-8CC7-1D6DF6C927B0}"/>
              </a:ext>
            </a:extLst>
          </p:cNvPr>
          <p:cNvSpPr txBox="1"/>
          <p:nvPr/>
        </p:nvSpPr>
        <p:spPr>
          <a:xfrm>
            <a:off x="327775" y="111050"/>
            <a:ext cx="117743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      Задача 4.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У </a:t>
            </a:r>
            <a:r>
              <a:rPr lang="ru-RU" sz="2000" dirty="0" err="1">
                <a:latin typeface="Comic Sans MS" panose="030F0702030302020204" pitchFamily="66" charset="0"/>
              </a:rPr>
              <a:t>сім’ї</a:t>
            </a:r>
            <a:r>
              <a:rPr lang="ru-RU" sz="2000" dirty="0">
                <a:latin typeface="Comic Sans MS" panose="030F0702030302020204" pitchFamily="66" charset="0"/>
              </a:rPr>
              <a:t>, де </a:t>
            </a:r>
            <a:r>
              <a:rPr lang="ru-RU" sz="2000" dirty="0" err="1">
                <a:latin typeface="Comic Sans MS" panose="030F0702030302020204" pitchFamily="66" charset="0"/>
              </a:rPr>
              <a:t>обоє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батьків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мали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нормальний</a:t>
            </a:r>
            <a:r>
              <a:rPr lang="ru-RU" sz="2000" dirty="0">
                <a:latin typeface="Comic Sans MS" panose="030F0702030302020204" pitchFamily="66" charset="0"/>
              </a:rPr>
              <a:t> слух і в одного з них </a:t>
            </a:r>
            <a:r>
              <a:rPr lang="ru-RU" sz="2000" dirty="0" err="1">
                <a:latin typeface="Comic Sans MS" panose="030F0702030302020204" pitchFamily="66" charset="0"/>
              </a:rPr>
              <a:t>було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пряме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, а в </a:t>
            </a:r>
            <a:r>
              <a:rPr lang="ru-RU" sz="2000" dirty="0" err="1">
                <a:latin typeface="Comic Sans MS" panose="030F0702030302020204" pitchFamily="66" charset="0"/>
              </a:rPr>
              <a:t>іншого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кучеряве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народилися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діти</a:t>
            </a:r>
            <a:r>
              <a:rPr lang="ru-RU" sz="2000" dirty="0">
                <a:latin typeface="Comic Sans MS" panose="030F0702030302020204" pitchFamily="66" charset="0"/>
              </a:rPr>
              <a:t>: глуха з прямим </a:t>
            </a:r>
            <a:r>
              <a:rPr lang="ru-RU" sz="2000" dirty="0" err="1">
                <a:latin typeface="Comic Sans MS" panose="030F0702030302020204" pitchFamily="66" charset="0"/>
              </a:rPr>
              <a:t>волоссям</a:t>
            </a:r>
            <a:r>
              <a:rPr lang="ru-RU" sz="2000" dirty="0">
                <a:latin typeface="Comic Sans MS" panose="030F0702030302020204" pitchFamily="66" charset="0"/>
              </a:rPr>
              <a:t> і кучерява з </a:t>
            </a:r>
            <a:r>
              <a:rPr lang="ru-RU" sz="2000" dirty="0" err="1">
                <a:latin typeface="Comic Sans MS" panose="030F0702030302020204" pitchFamily="66" charset="0"/>
              </a:rPr>
              <a:t>нормальним</a:t>
            </a:r>
            <a:r>
              <a:rPr lang="ru-RU" sz="2000" dirty="0">
                <a:latin typeface="Comic Sans MS" panose="030F0702030302020204" pitchFamily="66" charset="0"/>
              </a:rPr>
              <a:t> слухом. Яка </a:t>
            </a:r>
            <a:r>
              <a:rPr lang="ru-RU" sz="2000" dirty="0" err="1">
                <a:latin typeface="Comic Sans MS" panose="030F0702030302020204" pitchFamily="66" charset="0"/>
              </a:rPr>
              <a:t>вірогідність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народження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глухої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кучерявої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дитини</a:t>
            </a:r>
            <a:r>
              <a:rPr lang="ru-RU" sz="2000" dirty="0">
                <a:latin typeface="Comic Sans MS" panose="030F0702030302020204" pitchFamily="66" charset="0"/>
              </a:rPr>
              <a:t> у </a:t>
            </a:r>
            <a:r>
              <a:rPr lang="ru-RU" sz="2000" dirty="0" err="1">
                <a:latin typeface="Comic Sans MS" panose="030F0702030302020204" pitchFamily="66" charset="0"/>
              </a:rPr>
              <a:t>сім’ї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якщо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відомо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що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нормальний</a:t>
            </a:r>
            <a:r>
              <a:rPr lang="ru-RU" sz="2000" dirty="0">
                <a:latin typeface="Comic Sans MS" panose="030F0702030302020204" pitchFamily="66" charset="0"/>
              </a:rPr>
              <a:t> слух і </a:t>
            </a:r>
            <a:r>
              <a:rPr lang="ru-RU" sz="2000" dirty="0" err="1">
                <a:latin typeface="Comic Sans MS" panose="030F0702030302020204" pitchFamily="66" charset="0"/>
              </a:rPr>
              <a:t>кучеряве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домінантні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ознаки</a:t>
            </a:r>
            <a:r>
              <a:rPr lang="ru-RU" sz="2000" dirty="0"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65E4B-EC32-41D6-988F-901D46F1283B}"/>
              </a:ext>
            </a:extLst>
          </p:cNvPr>
          <p:cNvSpPr txBox="1"/>
          <p:nvPr/>
        </p:nvSpPr>
        <p:spPr>
          <a:xfrm>
            <a:off x="327775" y="2053149"/>
            <a:ext cx="44704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Дано: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нормального слуху,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 – ген </a:t>
            </a:r>
            <a:r>
              <a:rPr lang="ru-RU" sz="2000" dirty="0" err="1">
                <a:latin typeface="Comic Sans MS" panose="030F0702030302020204" pitchFamily="66" charset="0"/>
              </a:rPr>
              <a:t>глухоти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 – ген кучерявого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b – ген прямого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АА і </a:t>
            </a:r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нормальний</a:t>
            </a:r>
            <a:r>
              <a:rPr lang="ru-RU" sz="2000" dirty="0">
                <a:latin typeface="Comic Sans MS" panose="030F0702030302020204" pitchFamily="66" charset="0"/>
              </a:rPr>
              <a:t> слух, 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аа</a:t>
            </a:r>
            <a:r>
              <a:rPr lang="ru-RU" sz="2000" dirty="0">
                <a:latin typeface="Comic Sans MS" panose="030F0702030302020204" pitchFamily="66" charset="0"/>
              </a:rPr>
              <a:t> – глухота,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ВВ і </a:t>
            </a:r>
            <a:r>
              <a:rPr lang="ru-RU" sz="2000" dirty="0" err="1">
                <a:latin typeface="Comic Sans MS" panose="030F0702030302020204" pitchFamily="66" charset="0"/>
              </a:rPr>
              <a:t>Вb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кучеряве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,</a:t>
            </a:r>
          </a:p>
          <a:p>
            <a:r>
              <a:rPr lang="ru-RU" sz="2000" dirty="0" err="1">
                <a:latin typeface="Comic Sans MS" panose="030F0702030302020204" pitchFamily="66" charset="0"/>
              </a:rPr>
              <a:t>bb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пряме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волосся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4A9762-F461-4FB0-AA36-9972F96139C5}"/>
              </a:ext>
            </a:extLst>
          </p:cNvPr>
          <p:cNvCxnSpPr/>
          <p:nvPr/>
        </p:nvCxnSpPr>
        <p:spPr>
          <a:xfrm>
            <a:off x="327775" y="5231956"/>
            <a:ext cx="3973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70187E-7C49-4F20-8021-A506FE8B62D5}"/>
              </a:ext>
            </a:extLst>
          </p:cNvPr>
          <p:cNvSpPr txBox="1"/>
          <p:nvPr/>
        </p:nvSpPr>
        <p:spPr>
          <a:xfrm>
            <a:off x="327775" y="5390969"/>
            <a:ext cx="3668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Ймовірність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народження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глухої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кучерявої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дитини</a:t>
            </a:r>
            <a:r>
              <a:rPr lang="ru-RU" sz="2000" dirty="0">
                <a:latin typeface="Comic Sans MS" panose="030F0702030302020204" pitchFamily="66" charset="0"/>
              </a:rPr>
              <a:t> - ?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CF69219-4BC7-43D7-853F-7D946D12729A}"/>
              </a:ext>
            </a:extLst>
          </p:cNvPr>
          <p:cNvCxnSpPr>
            <a:cxnSpLocks/>
          </p:cNvCxnSpPr>
          <p:nvPr/>
        </p:nvCxnSpPr>
        <p:spPr>
          <a:xfrm>
            <a:off x="4528044" y="1810183"/>
            <a:ext cx="0" cy="4764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7CAE29-2DA2-416A-BDA7-AF077B388058}"/>
              </a:ext>
            </a:extLst>
          </p:cNvPr>
          <p:cNvSpPr txBox="1"/>
          <p:nvPr/>
        </p:nvSpPr>
        <p:spPr>
          <a:xfrm>
            <a:off x="7441971" y="1704636"/>
            <a:ext cx="2167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Розв’язання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F10A4E6-C62A-4B35-8772-9243CF55FAFC}"/>
              </a:ext>
            </a:extLst>
          </p:cNvPr>
          <p:cNvGrpSpPr/>
          <p:nvPr/>
        </p:nvGrpSpPr>
        <p:grpSpPr>
          <a:xfrm>
            <a:off x="5148759" y="2071956"/>
            <a:ext cx="3177473" cy="607453"/>
            <a:chOff x="6472753" y="3056285"/>
            <a:chExt cx="3177473" cy="6074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717AB4-2DDB-4CBC-944D-60A8859A197A}"/>
                </a:ext>
              </a:extLst>
            </p:cNvPr>
            <p:cNvSpPr txBox="1"/>
            <p:nvPr/>
          </p:nvSpPr>
          <p:spPr>
            <a:xfrm>
              <a:off x="6472753" y="3056285"/>
              <a:ext cx="3177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      А_</a:t>
              </a:r>
              <a:r>
                <a:rPr lang="en-US" sz="2400" dirty="0">
                  <a:latin typeface="Comic Sans MS" panose="030F0702030302020204" pitchFamily="66" charset="0"/>
                </a:rPr>
                <a:t>bb</a:t>
              </a:r>
              <a:r>
                <a:rPr lang="uk-UA" sz="2400" dirty="0">
                  <a:latin typeface="Comic Sans MS" panose="030F0702030302020204" pitchFamily="66" charset="0"/>
                </a:rPr>
                <a:t>   Х           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591509A-A6C6-4291-801D-5FECD2F23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76" t="10647" r="41804" b="6579"/>
            <a:stretch/>
          </p:blipFill>
          <p:spPr>
            <a:xfrm>
              <a:off x="6907195" y="3117809"/>
              <a:ext cx="367069" cy="545929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89B35E7-C76D-47BC-AACA-0849E20F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5302" y="3089360"/>
              <a:ext cx="398388" cy="40736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12043A-B43A-44AF-AE64-A93EFCC231DD}"/>
              </a:ext>
            </a:extLst>
          </p:cNvPr>
          <p:cNvSpPr txBox="1"/>
          <p:nvPr/>
        </p:nvSpPr>
        <p:spPr>
          <a:xfrm>
            <a:off x="5119513" y="2624308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AB2F31B-CCE8-4549-83EB-D4EC6F895D49}"/>
              </a:ext>
            </a:extLst>
          </p:cNvPr>
          <p:cNvGrpSpPr/>
          <p:nvPr/>
        </p:nvGrpSpPr>
        <p:grpSpPr>
          <a:xfrm>
            <a:off x="5108788" y="3429000"/>
            <a:ext cx="451081" cy="659774"/>
            <a:chOff x="5108788" y="3429000"/>
            <a:chExt cx="451081" cy="659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E0716D-EC95-483D-BA50-90992B031BDB}"/>
                </a:ext>
              </a:extLst>
            </p:cNvPr>
            <p:cNvSpPr txBox="1"/>
            <p:nvPr/>
          </p:nvSpPr>
          <p:spPr>
            <a:xfrm>
              <a:off x="5108788" y="34290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F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B26446-FFA0-496A-9A13-A665BC3EFCF2}"/>
                </a:ext>
              </a:extLst>
            </p:cNvPr>
            <p:cNvSpPr txBox="1"/>
            <p:nvPr/>
          </p:nvSpPr>
          <p:spPr>
            <a:xfrm>
              <a:off x="5237345" y="3627109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1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364E4E4-75F9-40D5-82A3-4C0202583F61}"/>
              </a:ext>
            </a:extLst>
          </p:cNvPr>
          <p:cNvSpPr txBox="1"/>
          <p:nvPr/>
        </p:nvSpPr>
        <p:spPr>
          <a:xfrm>
            <a:off x="7279812" y="3599594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А_</a:t>
            </a:r>
            <a:r>
              <a:rPr lang="en-US" sz="2400" dirty="0">
                <a:latin typeface="Comic Sans MS" panose="030F0702030302020204" pitchFamily="66" charset="0"/>
              </a:rPr>
              <a:t>B_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39FD5AE-B1A4-4285-8E12-B56CE1AC56E0}"/>
              </a:ext>
            </a:extLst>
          </p:cNvPr>
          <p:cNvSpPr txBox="1"/>
          <p:nvPr/>
        </p:nvSpPr>
        <p:spPr>
          <a:xfrm>
            <a:off x="5937816" y="3610859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aabb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ECBAF5-FE7B-44DE-B44C-34E13492D4AF}"/>
              </a:ext>
            </a:extLst>
          </p:cNvPr>
          <p:cNvSpPr txBox="1"/>
          <p:nvPr/>
        </p:nvSpPr>
        <p:spPr>
          <a:xfrm>
            <a:off x="5543724" y="4033603"/>
            <a:ext cx="1558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Глухота, пряме волосся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85EF8F-12E8-4476-82CD-3CCE49163E0D}"/>
              </a:ext>
            </a:extLst>
          </p:cNvPr>
          <p:cNvSpPr txBox="1"/>
          <p:nvPr/>
        </p:nvSpPr>
        <p:spPr>
          <a:xfrm>
            <a:off x="7011235" y="4033603"/>
            <a:ext cx="16740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Нормальний слух, 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кучерява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0E986A-DFF2-453B-BFFC-9CEF7A3A020F}"/>
              </a:ext>
            </a:extLst>
          </p:cNvPr>
          <p:cNvSpPr txBox="1"/>
          <p:nvPr/>
        </p:nvSpPr>
        <p:spPr>
          <a:xfrm>
            <a:off x="8177913" y="2060278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 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704B2F-B867-43A4-A55F-39B4F8F53457}"/>
              </a:ext>
            </a:extLst>
          </p:cNvPr>
          <p:cNvSpPr txBox="1"/>
          <p:nvPr/>
        </p:nvSpPr>
        <p:spPr>
          <a:xfrm>
            <a:off x="7643928" y="2071956"/>
            <a:ext cx="120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А_</a:t>
            </a:r>
            <a:r>
              <a:rPr lang="en-US" sz="2400" dirty="0">
                <a:latin typeface="Comic Sans MS" panose="030F0702030302020204" pitchFamily="66" charset="0"/>
              </a:rPr>
              <a:t>B_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BB5A9-EF05-4421-AFFD-3C8AB34CF983}"/>
              </a:ext>
            </a:extLst>
          </p:cNvPr>
          <p:cNvSpPr txBox="1"/>
          <p:nvPr/>
        </p:nvSpPr>
        <p:spPr>
          <a:xfrm>
            <a:off x="6089615" y="2050052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6789C4-A558-4F38-8B31-CCA9C841D253}"/>
              </a:ext>
            </a:extLst>
          </p:cNvPr>
          <p:cNvSpPr txBox="1"/>
          <p:nvPr/>
        </p:nvSpPr>
        <p:spPr>
          <a:xfrm>
            <a:off x="7882726" y="2030591"/>
            <a:ext cx="3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94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6" grpId="0"/>
      <p:bldP spid="20" grpId="0"/>
      <p:bldP spid="64" grpId="0"/>
      <p:bldP spid="65" grpId="0"/>
      <p:bldP spid="67" grpId="0"/>
      <p:bldP spid="69" grpId="0"/>
      <p:bldP spid="44" grpId="0"/>
      <p:bldP spid="46" grpId="0"/>
      <p:bldP spid="3" grpId="0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2003</Words>
  <Application>Microsoft Office PowerPoint</Application>
  <PresentationFormat>Широкий екран</PresentationFormat>
  <Paragraphs>404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Тема Office</vt:lpstr>
      <vt:lpstr>Презентація PowerPoint</vt:lpstr>
      <vt:lpstr>Поширення і використання з комерційною метою заборонено автором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Відеоурок ви можете переглянути за покликанням: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UserV</cp:lastModifiedBy>
  <cp:revision>7</cp:revision>
  <dcterms:created xsi:type="dcterms:W3CDTF">2022-01-22T13:33:16Z</dcterms:created>
  <dcterms:modified xsi:type="dcterms:W3CDTF">2025-02-13T16:47:36Z</dcterms:modified>
</cp:coreProperties>
</file>