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3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74" r:id="rId11"/>
    <p:sldId id="275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994" autoAdjust="0"/>
    <p:restoredTop sz="94660"/>
  </p:normalViewPr>
  <p:slideViewPr>
    <p:cSldViewPr snapToGrid="0">
      <p:cViewPr varScale="1">
        <p:scale>
          <a:sx n="67" d="100"/>
          <a:sy n="67" d="100"/>
        </p:scale>
        <p:origin x="-864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pPr/>
              <a:t>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pPr/>
              <a:t>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pPr/>
              <a:t>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pPr/>
              <a:t>2/7/2025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pPr/>
              <a:t>2/7/2025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pPr/>
              <a:t>2/7/2025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pPr/>
              <a:t>2/7/2025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pPr/>
              <a:t>2/7/2025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 xmlns="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pPr/>
              <a:t>2/7/2025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White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Рани. Класифікація ран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921194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852117" y="400929"/>
            <a:ext cx="4339883" cy="1196670"/>
          </a:xfrm>
        </p:spPr>
        <p:txBody>
          <a:bodyPr>
            <a:noAutofit/>
          </a:bodyPr>
          <a:lstStyle/>
          <a:p>
            <a:r>
              <a:rPr lang="uk-UA" sz="4400" dirty="0"/>
              <a:t>Різані рани 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7852117" y="1741336"/>
            <a:ext cx="4016326" cy="4164164"/>
          </a:xfrm>
        </p:spPr>
        <p:txBody>
          <a:bodyPr>
            <a:noAutofit/>
          </a:bodyPr>
          <a:lstStyle/>
          <a:p>
            <a:r>
              <a:rPr lang="uk-UA" altLang="uk-UA" sz="3200" b="1" dirty="0" smtClean="0">
                <a:solidFill>
                  <a:schemeClr val="bg1"/>
                </a:solidFill>
              </a:rPr>
              <a:t>Завдані гострим предметом, мають </a:t>
            </a:r>
            <a:r>
              <a:rPr lang="uk-UA" altLang="uk-UA" sz="3200" b="1" dirty="0">
                <a:solidFill>
                  <a:schemeClr val="bg1"/>
                </a:solidFill>
              </a:rPr>
              <a:t>рівні краї, у разі глибокого поранення краї “розвалюються”.</a:t>
            </a:r>
            <a:endParaRPr lang="uk-UA" sz="3200" dirty="0"/>
          </a:p>
        </p:txBody>
      </p:sp>
      <p:pic>
        <p:nvPicPr>
          <p:cNvPr id="5" name="Picture 8" descr="Презентация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551" y="400929"/>
            <a:ext cx="5500688" cy="320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2825" y="3431751"/>
            <a:ext cx="3322608" cy="342624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451524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Місце для зображення 5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9904" r="19904"/>
          <a:stretch>
            <a:fillRect/>
          </a:stretch>
        </p:blipFill>
        <p:spPr>
          <a:xfrm>
            <a:off x="239151" y="99856"/>
            <a:ext cx="4932418" cy="4598753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639049" y="219718"/>
            <a:ext cx="3790951" cy="835359"/>
          </a:xfrm>
        </p:spPr>
        <p:txBody>
          <a:bodyPr>
            <a:normAutofit/>
          </a:bodyPr>
          <a:lstStyle/>
          <a:p>
            <a:r>
              <a:rPr lang="uk-UA" altLang="uk-UA" sz="3200" dirty="0">
                <a:solidFill>
                  <a:schemeClr val="bg1"/>
                </a:solidFill>
              </a:rPr>
              <a:t>Забиті рани</a:t>
            </a:r>
            <a:endParaRPr lang="uk-UA" sz="3200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7639049" y="1181339"/>
            <a:ext cx="3790951" cy="4701667"/>
          </a:xfrm>
        </p:spPr>
        <p:txBody>
          <a:bodyPr>
            <a:normAutofit/>
          </a:bodyPr>
          <a:lstStyle/>
          <a:p>
            <a:r>
              <a:rPr lang="uk-UA" altLang="uk-UA" sz="2400" b="1" dirty="0" smtClean="0">
                <a:solidFill>
                  <a:schemeClr val="bg1"/>
                </a:solidFill>
              </a:rPr>
              <a:t>мають </a:t>
            </a:r>
            <a:r>
              <a:rPr lang="uk-UA" altLang="uk-UA" sz="2400" b="1" dirty="0">
                <a:solidFill>
                  <a:schemeClr val="bg1"/>
                </a:solidFill>
              </a:rPr>
              <a:t>велику площу й неправильну форму. Часто при забитих ранах під шкірою утворюються </a:t>
            </a:r>
            <a:r>
              <a:rPr lang="uk-UA" altLang="uk-UA" sz="2400" b="1" i="1" dirty="0">
                <a:solidFill>
                  <a:srgbClr val="00FFFF"/>
                </a:solidFill>
              </a:rPr>
              <a:t>гематоми </a:t>
            </a:r>
            <a:r>
              <a:rPr lang="uk-UA" altLang="uk-UA" sz="2400" b="1" dirty="0">
                <a:solidFill>
                  <a:schemeClr val="bg1"/>
                </a:solidFill>
              </a:rPr>
              <a:t>– скупчення крові з кровоносних судин, які луснули внаслідок ударів.</a:t>
            </a:r>
            <a:endParaRPr lang="ru-RU" altLang="uk-UA" sz="2400" b="1" i="1" dirty="0">
              <a:solidFill>
                <a:schemeClr val="bg1"/>
              </a:solidFill>
            </a:endParaRPr>
          </a:p>
          <a:p>
            <a:endParaRPr lang="uk-UA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2350" y="3532173"/>
            <a:ext cx="4149969" cy="31498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0609" y="3669494"/>
            <a:ext cx="2921391" cy="301251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1279653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48654" y="1872060"/>
            <a:ext cx="4843346" cy="5612524"/>
          </a:xfrm>
        </p:spPr>
        <p:txBody>
          <a:bodyPr>
            <a:no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чисті</a:t>
            </a:r>
            <a:b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інфіковані</a:t>
            </a:r>
            <a:b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умовно інфіковані</a:t>
            </a:r>
            <a:b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умовно чисті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2"/>
          <p:cNvSpPr>
            <a:spLocks noGrp="1"/>
          </p:cNvSpPr>
          <p:nvPr>
            <p:ph type="title"/>
          </p:nvPr>
        </p:nvSpPr>
        <p:spPr>
          <a:xfrm>
            <a:off x="7348654" y="668788"/>
            <a:ext cx="5118274" cy="740979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latin typeface="+mj-lt"/>
                <a:cs typeface="Times New Roman" panose="02020603050405020304" pitchFamily="18" charset="0"/>
              </a:rPr>
              <a:t>За</a:t>
            </a:r>
            <a:br>
              <a:rPr lang="ru-RU" sz="4000" dirty="0" smtClean="0">
                <a:latin typeface="+mj-lt"/>
                <a:cs typeface="Times New Roman" panose="02020603050405020304" pitchFamily="18" charset="0"/>
              </a:rPr>
            </a:br>
            <a:r>
              <a:rPr lang="ru-RU" sz="4000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latin typeface="+mj-lt"/>
                <a:cs typeface="Times New Roman" panose="02020603050405020304" pitchFamily="18" charset="0"/>
              </a:rPr>
              <a:t>забрудненістю</a:t>
            </a:r>
            <a:endParaRPr lang="en-US" sz="4000" b="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</a:endParaRPr>
          </a:p>
        </p:txBody>
      </p:sp>
      <p:pic>
        <p:nvPicPr>
          <p:cNvPr id="6" name="Місце для зображення 5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3690" r="3690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807809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776513" y="979389"/>
            <a:ext cx="4843346" cy="5612524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кровотеча;</a:t>
            </a:r>
            <a:b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б) шок ;</a:t>
            </a:r>
            <a:b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в) гнійна , гнильна і анаеробна інфекція ;</a:t>
            </a:r>
            <a:b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 ) пошкодження внутрішніх органів.</a:t>
            </a:r>
            <a:b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Клінічний перебіг ранового процесу залежить від локалізації , характеру і ступеня тяжкості ушкодження , масивності інфікування та виду мікрофлори , стану імунобіологічної реактивності організму.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2"/>
          <p:cNvSpPr>
            <a:spLocks noGrp="1"/>
          </p:cNvSpPr>
          <p:nvPr>
            <p:ph type="title"/>
          </p:nvPr>
        </p:nvSpPr>
        <p:spPr>
          <a:xfrm>
            <a:off x="7639049" y="256096"/>
            <a:ext cx="5118274" cy="740979"/>
          </a:xfrm>
        </p:spPr>
        <p:txBody>
          <a:bodyPr>
            <a:noAutofit/>
          </a:bodyPr>
          <a:lstStyle/>
          <a:p>
            <a:r>
              <a:rPr lang="uk-UA" sz="4000" dirty="0" smtClean="0">
                <a:latin typeface="+mj-lt"/>
                <a:cs typeface="Times New Roman" panose="02020603050405020304" pitchFamily="18" charset="0"/>
              </a:rPr>
              <a:t>Ускладнення р</a:t>
            </a:r>
            <a:r>
              <a:rPr lang="ru-RU" sz="4000" dirty="0" smtClean="0">
                <a:latin typeface="+mj-lt"/>
                <a:cs typeface="Times New Roman" panose="02020603050405020304" pitchFamily="18" charset="0"/>
              </a:rPr>
              <a:t>ан</a:t>
            </a:r>
            <a:endParaRPr lang="en-US" sz="4000" b="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</a:endParaRPr>
          </a:p>
        </p:txBody>
      </p:sp>
      <p:pic>
        <p:nvPicPr>
          <p:cNvPr id="3" name="Місце для зображення 2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7001" r="17001"/>
          <a:stretch>
            <a:fillRect/>
          </a:stretch>
        </p:blipFill>
        <p:spPr>
          <a:xfrm>
            <a:off x="543706" y="246870"/>
            <a:ext cx="6805411" cy="6345043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  <p:extLst>
      <p:ext uri="{BB962C8B-B14F-4D97-AF65-F5344CB8AC3E}">
        <p14:creationId xmlns="" xmlns:p14="http://schemas.microsoft.com/office/powerpoint/2010/main" val="28318662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533626" y="1022252"/>
            <a:ext cx="4843346" cy="5612524"/>
          </a:xfrm>
        </p:spPr>
        <p:txBody>
          <a:bodyPr>
            <a:noAutofit/>
          </a:bodyPr>
          <a:lstStyle/>
          <a:p>
            <a:r>
              <a:rPr lang="uk-UA" sz="2800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Інфікування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(зараження). У повітрі, воді, </a:t>
            </a:r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грунті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міститься величезна кількість бактерій і вірусів. Шкіра та слизові оболонки надійно захищають організм від проникнення хвороботворних інфекцій, але в разі порушення цілісності шкіри та слизових оболонок цей захист не спрацьовує..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2"/>
          <p:cNvSpPr>
            <a:spLocks noGrp="1"/>
          </p:cNvSpPr>
          <p:nvPr>
            <p:ph type="title"/>
          </p:nvPr>
        </p:nvSpPr>
        <p:spPr>
          <a:xfrm>
            <a:off x="7639049" y="256096"/>
            <a:ext cx="5118274" cy="740979"/>
          </a:xfrm>
        </p:spPr>
        <p:txBody>
          <a:bodyPr>
            <a:noAutofit/>
          </a:bodyPr>
          <a:lstStyle/>
          <a:p>
            <a:r>
              <a:rPr lang="ru-RU" sz="4000" dirty="0" err="1" smtClean="0">
                <a:latin typeface="+mj-lt"/>
                <a:cs typeface="Times New Roman" panose="02020603050405020304" pitchFamily="18" charset="0"/>
              </a:rPr>
              <a:t>Ускладнення</a:t>
            </a:r>
            <a:r>
              <a:rPr lang="ru-RU" sz="4000" dirty="0" smtClean="0">
                <a:latin typeface="+mj-lt"/>
                <a:cs typeface="Times New Roman" panose="02020603050405020304" pitchFamily="18" charset="0"/>
              </a:rPr>
              <a:t> ран</a:t>
            </a:r>
            <a:endParaRPr lang="en-US" sz="4000" b="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</a:endParaRPr>
          </a:p>
        </p:txBody>
      </p:sp>
      <p:pic>
        <p:nvPicPr>
          <p:cNvPr id="6" name="Місце для зображення 5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2384" r="12384"/>
          <a:stretch>
            <a:fillRect/>
          </a:stretch>
        </p:blipFill>
        <p:spPr>
          <a:xfrm>
            <a:off x="353220" y="124780"/>
            <a:ext cx="7090190" cy="6610557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  <p:extLst>
      <p:ext uri="{BB962C8B-B14F-4D97-AF65-F5344CB8AC3E}">
        <p14:creationId xmlns="" xmlns:p14="http://schemas.microsoft.com/office/powerpoint/2010/main" val="37532115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562201" y="950814"/>
            <a:ext cx="4843346" cy="5612524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2800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Інтоксикація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потрапляння в кров хімічних речовин, продуктів розкладу ушкоджених тканин або мікробних </a:t>
            </a:r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отрут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у результаті чого розвивається хворобливий стан – сепсис. При інтоксикації необхідне вживання великої кількості рідини й екстрене звернення до лікаря.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2"/>
          <p:cNvSpPr>
            <a:spLocks noGrp="1"/>
          </p:cNvSpPr>
          <p:nvPr>
            <p:ph type="title"/>
          </p:nvPr>
        </p:nvSpPr>
        <p:spPr>
          <a:xfrm>
            <a:off x="7639049" y="256096"/>
            <a:ext cx="5118274" cy="740979"/>
          </a:xfrm>
        </p:spPr>
        <p:txBody>
          <a:bodyPr>
            <a:noAutofit/>
          </a:bodyPr>
          <a:lstStyle/>
          <a:p>
            <a:r>
              <a:rPr lang="uk-UA" sz="4000" dirty="0" smtClean="0">
                <a:latin typeface="+mj-lt"/>
                <a:cs typeface="Times New Roman" panose="02020603050405020304" pitchFamily="18" charset="0"/>
              </a:rPr>
              <a:t>Ускладнення </a:t>
            </a:r>
            <a:r>
              <a:rPr lang="ru-RU" sz="4000" dirty="0" smtClean="0">
                <a:latin typeface="+mj-lt"/>
                <a:cs typeface="Times New Roman" panose="02020603050405020304" pitchFamily="18" charset="0"/>
              </a:rPr>
              <a:t>ран</a:t>
            </a:r>
            <a:endParaRPr lang="en-US" sz="4000" b="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</a:endParaRPr>
          </a:p>
        </p:txBody>
      </p:sp>
      <p:pic>
        <p:nvPicPr>
          <p:cNvPr id="3074" name="Picture 2" descr="Ножове поранення в живіт: інфікована рана передньої черевної стінки код за  МКХ-10 | Запо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15213" cy="6980663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9453226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639049" y="979389"/>
            <a:ext cx="4448873" cy="5612524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Пневмоторакс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 цілісності плеври легенів і проникнення атмосферного повітря в плевральну порожнину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2"/>
          <p:cNvSpPr>
            <a:spLocks noGrp="1"/>
          </p:cNvSpPr>
          <p:nvPr>
            <p:ph type="title"/>
          </p:nvPr>
        </p:nvSpPr>
        <p:spPr>
          <a:xfrm>
            <a:off x="7396161" y="284671"/>
            <a:ext cx="5118274" cy="740979"/>
          </a:xfrm>
        </p:spPr>
        <p:txBody>
          <a:bodyPr>
            <a:noAutofit/>
          </a:bodyPr>
          <a:lstStyle/>
          <a:p>
            <a:r>
              <a:rPr lang="ru-RU" sz="4000" dirty="0" err="1" smtClean="0">
                <a:latin typeface="+mj-lt"/>
                <a:cs typeface="Times New Roman" panose="02020603050405020304" pitchFamily="18" charset="0"/>
              </a:rPr>
              <a:t>Ускладнення</a:t>
            </a:r>
            <a:r>
              <a:rPr lang="ru-RU" sz="4000" dirty="0" smtClean="0">
                <a:latin typeface="+mj-lt"/>
                <a:cs typeface="Times New Roman" panose="02020603050405020304" pitchFamily="18" charset="0"/>
              </a:rPr>
              <a:t> ран</a:t>
            </a:r>
            <a:endParaRPr lang="en-US" sz="4000" b="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033" y="490271"/>
            <a:ext cx="6743207" cy="5843621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  <p:extLst>
      <p:ext uri="{BB962C8B-B14F-4D97-AF65-F5344CB8AC3E}">
        <p14:creationId xmlns="" xmlns:p14="http://schemas.microsoft.com/office/powerpoint/2010/main" val="13238428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639049" y="997075"/>
            <a:ext cx="4448873" cy="5612524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uk-UA" sz="2600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Гемоторакс </a:t>
            </a:r>
            <a:r>
              <a:rPr lang="uk-UA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потрапляння в плевру крові через травму легеневих судин. У разу пневмотораксу та гемотораксу накладається туга пов’язка з використанням повітронепроникних матеріалів (целофан, обгортка стерильного бинта). Постраждалого необхідно терміново госпіталізувати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2"/>
          <p:cNvSpPr>
            <a:spLocks noGrp="1"/>
          </p:cNvSpPr>
          <p:nvPr>
            <p:ph type="title"/>
          </p:nvPr>
        </p:nvSpPr>
        <p:spPr>
          <a:xfrm>
            <a:off x="7639049" y="256096"/>
            <a:ext cx="5118274" cy="740979"/>
          </a:xfrm>
        </p:spPr>
        <p:txBody>
          <a:bodyPr>
            <a:noAutofit/>
          </a:bodyPr>
          <a:lstStyle/>
          <a:p>
            <a:r>
              <a:rPr lang="ru-RU" sz="4000" dirty="0" err="1" smtClean="0">
                <a:latin typeface="+mj-lt"/>
                <a:cs typeface="Times New Roman" panose="02020603050405020304" pitchFamily="18" charset="0"/>
              </a:rPr>
              <a:t>Ускладнення</a:t>
            </a:r>
            <a:r>
              <a:rPr lang="ru-RU" sz="4000" dirty="0" smtClean="0">
                <a:latin typeface="+mj-lt"/>
                <a:cs typeface="Times New Roman" panose="02020603050405020304" pitchFamily="18" charset="0"/>
              </a:rPr>
              <a:t> ран</a:t>
            </a:r>
            <a:endParaRPr lang="en-US" sz="4000" b="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546" y="256096"/>
            <a:ext cx="7033981" cy="6144704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  <p:extLst>
      <p:ext uri="{BB962C8B-B14F-4D97-AF65-F5344CB8AC3E}">
        <p14:creationId xmlns="" xmlns:p14="http://schemas.microsoft.com/office/powerpoint/2010/main" val="15105464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639049" y="997075"/>
            <a:ext cx="4448873" cy="5612524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uk-UA" sz="2800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Травматичний шок,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який спричиняється такими чинниками: втрата крові, переохолодження, біль, інтоксикація. У першій фазі травматичного шоку постраждалий збуджений, спостерігається часте серцебиття та дихання..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2"/>
          <p:cNvSpPr>
            <a:spLocks noGrp="1"/>
          </p:cNvSpPr>
          <p:nvPr>
            <p:ph type="title"/>
          </p:nvPr>
        </p:nvSpPr>
        <p:spPr>
          <a:xfrm>
            <a:off x="7639049" y="256096"/>
            <a:ext cx="5118274" cy="740979"/>
          </a:xfrm>
        </p:spPr>
        <p:txBody>
          <a:bodyPr>
            <a:noAutofit/>
          </a:bodyPr>
          <a:lstStyle/>
          <a:p>
            <a:r>
              <a:rPr lang="uk-UA" sz="4000" dirty="0" smtClean="0">
                <a:latin typeface="+mj-lt"/>
                <a:cs typeface="Times New Roman" panose="02020603050405020304" pitchFamily="18" charset="0"/>
              </a:rPr>
              <a:t>Ускладнення</a:t>
            </a:r>
            <a:r>
              <a:rPr lang="ru-RU" sz="4000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4000" dirty="0" smtClean="0">
                <a:latin typeface="+mj-lt"/>
                <a:cs typeface="Times New Roman" panose="02020603050405020304" pitchFamily="18" charset="0"/>
              </a:rPr>
              <a:t>ран</a:t>
            </a:r>
            <a:endParaRPr lang="en-US" sz="4000" b="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437" y="0"/>
            <a:ext cx="6706646" cy="6706646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  <p:extLst>
      <p:ext uri="{BB962C8B-B14F-4D97-AF65-F5344CB8AC3E}">
        <p14:creationId xmlns="" xmlns:p14="http://schemas.microsoft.com/office/powerpoint/2010/main" val="24809039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676219" y="305871"/>
            <a:ext cx="4515781" cy="5612524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smtClean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sz="2000" smtClean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Надайте класифікацію </a:t>
            </a:r>
            <a:r>
              <a:rPr lang="uk-UA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</a:t>
            </a:r>
            <a:r>
              <a:rPr lang="uk-UA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схарактеризуйте </a:t>
            </a:r>
            <a:r>
              <a:rPr lang="uk-UA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uk-UA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0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Чому артеріальна кровотеча небезпечніша за </a:t>
            </a:r>
            <a:r>
              <a:rPr lang="uk-UA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венозну</a:t>
            </a:r>
            <a:r>
              <a:rPr lang="uk-UA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uk-UA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uk-UA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обробляючи </a:t>
            </a:r>
            <a:r>
              <a:rPr lang="uk-UA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рани</a:t>
            </a:r>
            <a:r>
              <a:rPr lang="uk-UA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дезинфікують спиртовмісними речовинами тільки краї </a:t>
            </a:r>
            <a:r>
              <a:rPr lang="uk-UA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</a:t>
            </a:r>
            <a:r>
              <a:rPr lang="uk-UA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не всю їхню </a:t>
            </a:r>
            <a:r>
              <a:rPr lang="uk-UA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поверхню</a:t>
            </a:r>
            <a:r>
              <a:rPr lang="uk-UA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uk-UA" sz="20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Яку допомогу можна надати людині з </a:t>
            </a:r>
            <a:r>
              <a:rPr lang="uk-UA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пневмотораксом?</a:t>
            </a:r>
            <a:endParaRPr lang="uk-UA" sz="20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Якою дезінфікуючою речовиною можна й треба промивати </a:t>
            </a:r>
            <a:r>
              <a:rPr lang="uk-UA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рану</a:t>
            </a:r>
            <a:r>
              <a:rPr lang="uk-UA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Який механізм дії цієї </a:t>
            </a:r>
            <a:r>
              <a:rPr lang="uk-UA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речовини?</a:t>
            </a:r>
            <a:endParaRPr lang="uk-UA" sz="20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uk-UA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Які ускладнення можуть бути при роздроблених </a:t>
            </a:r>
            <a:r>
              <a:rPr lang="uk-UA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ранах?</a:t>
            </a:r>
            <a:endParaRPr lang="uk-UA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2"/>
          <p:cNvSpPr>
            <a:spLocks noGrp="1"/>
          </p:cNvSpPr>
          <p:nvPr>
            <p:ph type="title"/>
          </p:nvPr>
        </p:nvSpPr>
        <p:spPr>
          <a:xfrm>
            <a:off x="1886762" y="0"/>
            <a:ext cx="5497088" cy="740979"/>
          </a:xfrm>
        </p:spPr>
        <p:txBody>
          <a:bodyPr>
            <a:noAutofit/>
          </a:bodyPr>
          <a:lstStyle/>
          <a:p>
            <a:r>
              <a:rPr lang="ru-RU" sz="4000" dirty="0" err="1" smtClean="0">
                <a:latin typeface="+mj-lt"/>
              </a:rPr>
              <a:t>Підсумкова</a:t>
            </a:r>
            <a:r>
              <a:rPr lang="ru-RU" sz="4000" dirty="0" smtClean="0">
                <a:latin typeface="+mj-lt"/>
              </a:rPr>
              <a:t> </a:t>
            </a:r>
            <a:r>
              <a:rPr lang="ru-RU" sz="4000" dirty="0" err="1" smtClean="0">
                <a:latin typeface="+mj-lt"/>
              </a:rPr>
              <a:t>бесіда</a:t>
            </a:r>
            <a:endParaRPr lang="en-US" sz="4000" b="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105" y="602166"/>
            <a:ext cx="7642240" cy="5687122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</p:spTree>
    <p:extLst>
      <p:ext uri="{BB962C8B-B14F-4D97-AF65-F5344CB8AC3E}">
        <p14:creationId xmlns="" xmlns:p14="http://schemas.microsoft.com/office/powerpoint/2010/main" val="39872565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2574" y="98474"/>
            <a:ext cx="8230313" cy="12924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60737" y="1744536"/>
            <a:ext cx="10318418" cy="4394988"/>
          </a:xfrm>
        </p:spPr>
        <p:txBody>
          <a:bodyPr/>
          <a:lstStyle/>
          <a:p>
            <a:pPr marL="457200" lvl="0" indent="-457200" algn="l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altLang="uk-UA" sz="3200" kern="0" cap="none" spc="0" dirty="0">
                <a:solidFill>
                  <a:schemeClr val="tx1"/>
                </a:solidFill>
                <a:latin typeface="Georgia"/>
                <a:ea typeface="+mn-ea"/>
                <a:cs typeface="+mn-cs"/>
              </a:rPr>
              <a:t>Розглянути поняття “рана” та класифікацію ран, основні види та загальну характеристику ускладнень при пораненнях: кровотечі, інфікування, інтоксикації, пневмотораксу, гемотораксу, травматичного шоку.</a:t>
            </a:r>
            <a:r>
              <a:rPr lang="ru-RU" altLang="uk-UA" sz="3200" kern="0" cap="none" spc="0" dirty="0">
                <a:solidFill>
                  <a:srgbClr val="FFFFFF"/>
                </a:solidFill>
                <a:latin typeface="Georgia"/>
                <a:ea typeface="+mn-ea"/>
                <a:cs typeface="+mn-cs"/>
              </a:rPr>
              <a:t/>
            </a:r>
            <a:br>
              <a:rPr lang="ru-RU" altLang="uk-UA" sz="3200" kern="0" cap="none" spc="0" dirty="0">
                <a:solidFill>
                  <a:srgbClr val="FFFFFF"/>
                </a:solidFill>
                <a:latin typeface="Georgia"/>
                <a:ea typeface="+mn-ea"/>
                <a:cs typeface="+mn-cs"/>
              </a:rPr>
            </a:br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1871" y="2592980"/>
            <a:ext cx="2402032" cy="381033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775" y="4139863"/>
            <a:ext cx="1566808" cy="19996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535183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Місце для зображення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384" r="12384"/>
          <a:stretch>
            <a:fillRect/>
          </a:stretch>
        </p:blipFill>
        <p:spPr>
          <a:xfrm>
            <a:off x="155575" y="160338"/>
            <a:ext cx="7148705" cy="6665747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37883" y="160338"/>
            <a:ext cx="3092117" cy="1196670"/>
          </a:xfrm>
        </p:spPr>
        <p:txBody>
          <a:bodyPr>
            <a:normAutofit/>
          </a:bodyPr>
          <a:lstStyle/>
          <a:p>
            <a:r>
              <a:rPr lang="ru-RU" sz="7200" b="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Ра́на</a:t>
            </a:r>
            <a:endParaRPr lang="en-US" sz="7200" b="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693572" y="1268370"/>
            <a:ext cx="4225159" cy="5384678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ru-RU" altLang="uk-UA" sz="2400" dirty="0" smtClean="0">
                <a:solidFill>
                  <a:schemeClr val="bg1"/>
                </a:solidFill>
              </a:rPr>
              <a:t> </a:t>
            </a:r>
            <a:r>
              <a:rPr lang="uk-UA" altLang="uk-UA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 механічні ушкодження цілісності органів і покривів тіла.</a:t>
            </a:r>
          </a:p>
          <a:p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Насамперед, це поняття має на увазі механічні</a:t>
            </a:r>
            <a:b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пошкодження шкірних і</a:t>
            </a:r>
            <a:b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слизових покривів і прилеглих до них м'яких тканин, нервів,</a:t>
            </a:r>
            <a:b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м'язів, сухожиль, кровоносних</a:t>
            </a:r>
            <a:b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судин, зв'язок, а також кісток.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utoShape 2" descr="Первая помощь при ранах и порезах. Виды ра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367554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956882" y="172192"/>
            <a:ext cx="3989695" cy="1335974"/>
          </a:xfrm>
        </p:spPr>
        <p:txBody>
          <a:bodyPr>
            <a:noAutofit/>
          </a:bodyPr>
          <a:lstStyle/>
          <a:p>
            <a:pPr algn="ctr"/>
            <a:r>
              <a:rPr lang="uk-UA" sz="2800" dirty="0" smtClean="0">
                <a:latin typeface="+mj-lt"/>
              </a:rPr>
              <a:t>Класифікація ран за механізмом утворення</a:t>
            </a:r>
            <a:endParaRPr lang="en-US" sz="2800" dirty="0">
              <a:latin typeface="+mj-lt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956882" y="1783377"/>
            <a:ext cx="3854117" cy="416416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класифікації ран і поранень існує кілька характеристик, які об'єднують різні ознаки: глибину проникнення в м'які тканини і органи, кількість ран, характер ранового каналу, його локалізація </a:t>
            </a:r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тошо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761570" y="120152"/>
            <a:ext cx="2029522" cy="11820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+mj-lt"/>
              </a:rPr>
              <a:t>ЗАБИТІ</a:t>
            </a:r>
            <a:endParaRPr lang="en-US" sz="36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+mj-lt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351397" y="1943599"/>
            <a:ext cx="2903035" cy="11820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+mj-lt"/>
              </a:rPr>
              <a:t>укушені</a:t>
            </a:r>
            <a:endParaRPr lang="en-US" sz="36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+mj-lt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831509" y="5672208"/>
            <a:ext cx="2029522" cy="11820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+mj-lt"/>
              </a:rPr>
              <a:t>різані</a:t>
            </a:r>
            <a:endParaRPr lang="en-US" sz="36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+mj-lt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831509" y="2896180"/>
            <a:ext cx="2029522" cy="11820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+mj-lt"/>
              </a:rPr>
              <a:t>колоті</a:t>
            </a:r>
            <a:endParaRPr lang="en-US" sz="36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+mj-lt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831509" y="4284194"/>
            <a:ext cx="2029522" cy="11820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+mj-lt"/>
              </a:rPr>
              <a:t>РВАНІ</a:t>
            </a:r>
            <a:endParaRPr lang="en-US" sz="36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+mj-lt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372649" y="3512396"/>
            <a:ext cx="2860531" cy="11820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+mj-lt"/>
              </a:rPr>
              <a:t>хірургічні</a:t>
            </a:r>
            <a:endParaRPr lang="en-US" sz="36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+mj-lt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761570" y="1508166"/>
            <a:ext cx="2029522" cy="11820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+mj-lt"/>
              </a:rPr>
              <a:t>рубані</a:t>
            </a:r>
            <a:endParaRPr lang="en-US" sz="36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+mj-lt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349052" y="476173"/>
            <a:ext cx="2905380" cy="11820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+mj-lt"/>
              </a:rPr>
              <a:t>розтрощені</a:t>
            </a:r>
            <a:endParaRPr lang="en-US" sz="36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+mj-lt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393901" y="5081193"/>
            <a:ext cx="2860531" cy="11820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+mj-lt"/>
              </a:rPr>
              <a:t>зчесані</a:t>
            </a:r>
            <a:endParaRPr lang="en-US" sz="36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+mj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9284" y="2487016"/>
            <a:ext cx="2414225" cy="15911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603372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22023" y="0"/>
            <a:ext cx="3549317" cy="740979"/>
          </a:xfrm>
        </p:spPr>
        <p:txBody>
          <a:bodyPr>
            <a:noAutofit/>
          </a:bodyPr>
          <a:lstStyle/>
          <a:p>
            <a:r>
              <a:rPr lang="uk-UA" sz="5400" b="0" cap="none" spc="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Рвані рани</a:t>
            </a:r>
            <a:endParaRPr lang="en-US" sz="5400" b="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8850" y="828676"/>
            <a:ext cx="6174838" cy="578069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uk-UA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Дана група ран найбільш часто виникає в результаті транспортних, промислових і побутових травм. Характерними ознаками для них є значна площа ураження тканин, особливо шкірного покриву. </a:t>
            </a:r>
            <a:r>
              <a:rPr lang="uk-UA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Розчавлені </a:t>
            </a:r>
            <a:r>
              <a:rPr lang="uk-UA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рвані рани дуже погано гояться і дуже часто стають причиною шоку внаслідок великої крововтрати та загальної інтоксикації організму. Як правило, відмінною їх рисою фахівці називають високу ступінь інфікування, що може зажадати посилення вжитих заходів з боку лікарів. Забиті рани несуть небезпеку травмування внутрішніх органів і перелому кісток. Виглядають поранення з даної групи вельми вражаюче, так як зяяння проявляється на великій поверхні, пошкодження м'яких тканин великі</a:t>
            </a:r>
            <a:r>
              <a:rPr lang="uk-UA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Місце для зображення 6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5078" b="15078"/>
          <a:stretch>
            <a:fillRect/>
          </a:stretch>
        </p:blipFill>
        <p:spPr>
          <a:xfrm>
            <a:off x="6515101" y="261174"/>
            <a:ext cx="5676900" cy="6198090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  <p:extLst>
      <p:ext uri="{BB962C8B-B14F-4D97-AF65-F5344CB8AC3E}">
        <p14:creationId xmlns="" xmlns:p14="http://schemas.microsoft.com/office/powerpoint/2010/main" val="36183667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Місце для зображення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317" r="14317"/>
          <a:stretch>
            <a:fillRect/>
          </a:stretch>
        </p:blipFill>
        <p:spPr>
          <a:xfrm>
            <a:off x="415636" y="256096"/>
            <a:ext cx="7080909" cy="6601904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529513" y="798786"/>
            <a:ext cx="4504832" cy="5612524"/>
          </a:xfrm>
        </p:spPr>
        <p:txBody>
          <a:bodyPr>
            <a:noAutofit/>
          </a:bodyPr>
          <a:lstStyle/>
          <a:p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Колоті рани наносяться із</a:t>
            </a:r>
            <a:b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застосуванням гострих довгих</a:t>
            </a:r>
            <a:b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предметів: голок, ножів, багнетів та інших. Форма ранового каналу при цьому вузька і глибока. Часто при такому вигляді пошкодження</a:t>
            </a:r>
            <a:b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уражаються не тільки шкіра і м'язи, але і нервові волокна, кровоносні судини, внутрішні органи. Кровотечі при такому вигляді поранення зазвичай мізерні, в результаті чого колоті рани схильні нагноєння і зараження правцем</a:t>
            </a:r>
            <a:endParaRPr lang="uk-U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2"/>
          <p:cNvSpPr>
            <a:spLocks noGrp="1"/>
          </p:cNvSpPr>
          <p:nvPr>
            <p:ph type="title"/>
          </p:nvPr>
        </p:nvSpPr>
        <p:spPr>
          <a:xfrm>
            <a:off x="8109282" y="194442"/>
            <a:ext cx="3925063" cy="740979"/>
          </a:xfrm>
        </p:spPr>
        <p:txBody>
          <a:bodyPr>
            <a:noAutofit/>
          </a:bodyPr>
          <a:lstStyle/>
          <a:p>
            <a:r>
              <a:rPr lang="uk-UA" sz="5400" b="0" cap="none" spc="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Колоті рани</a:t>
            </a:r>
            <a:endParaRPr lang="en-US" sz="5400" b="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7238152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612083" y="997075"/>
            <a:ext cx="4579917" cy="5612524"/>
          </a:xfrm>
        </p:spPr>
        <p:txBody>
          <a:bodyPr>
            <a:noAutofit/>
          </a:bodyPr>
          <a:lstStyle/>
          <a:p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Основною особливістю укусів фахівці називають масштабні і глибокі  пошкодження тканин. Також їх відрізняє високий ступінь забрудненості поверхні рани біологічними продуктами, невластивими для людини: слиною чи отрутами. В результаті цього дуже часто вони </a:t>
            </a:r>
            <a:r>
              <a:rPr lang="uk-UA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ускладнюються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гнильними процесами і гострим інфікуванням прилеглих тканин або всього організму. Отруєні рани, нанесені плазунами, членистоногими і багатьма комахами, часто супроводжуються такими симптомами: інтенсивна і тривала біль, набряк і зміна кольору шкірних покривів, поява </a:t>
            </a:r>
            <a:r>
              <a:rPr lang="uk-UA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бульбашкових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утворень на шкірі в місці укусу, а також погіршення загального</a:t>
            </a:r>
            <a:b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стану потерпілого.</a:t>
            </a: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2"/>
          <p:cNvSpPr>
            <a:spLocks noGrp="1"/>
          </p:cNvSpPr>
          <p:nvPr>
            <p:ph type="title"/>
          </p:nvPr>
        </p:nvSpPr>
        <p:spPr>
          <a:xfrm>
            <a:off x="7802913" y="256096"/>
            <a:ext cx="4195663" cy="740979"/>
          </a:xfrm>
        </p:spPr>
        <p:txBody>
          <a:bodyPr>
            <a:noAutofit/>
          </a:bodyPr>
          <a:lstStyle/>
          <a:p>
            <a:r>
              <a:rPr lang="uk-UA" sz="5400" b="0" cap="none" spc="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Укушені рани</a:t>
            </a:r>
            <a:endParaRPr lang="en-US" sz="5400" b="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</a:endParaRPr>
          </a:p>
        </p:txBody>
      </p:sp>
      <p:pic>
        <p:nvPicPr>
          <p:cNvPr id="3" name="Місце для зображення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02" r="7102"/>
          <a:stretch>
            <a:fillRect/>
          </a:stretch>
        </p:blipFill>
        <p:spPr>
          <a:xfrm>
            <a:off x="371908" y="256096"/>
            <a:ext cx="7237581" cy="6747978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8576" y="4611494"/>
            <a:ext cx="3670110" cy="199810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894907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554351" y="631436"/>
            <a:ext cx="4778326" cy="6226564"/>
          </a:xfrm>
        </p:spPr>
        <p:txBody>
          <a:bodyPr>
            <a:noAutofit/>
          </a:bodyPr>
          <a:lstStyle/>
          <a:p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Вогнепальні рани об'єднують під одним поняттям всі поранення, отримані за допомогою проникнення в тіло куль, осколків гранат, мін, капсулів чи інших</a:t>
            </a:r>
            <a:b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вражаючих частинок. Дана група травм підрозділяється, у свою чергу, на проникаючі і непроникаючі, наскрізні, сліпі і дотичні. Залежно від того, наскільки далеко вглиб тіла проникла куля або осколок, існує ймовірність перелому кісток, розриву судин і м'язових зв'язок. Вхідний отвір вогнепального поранення завжди набагато менше за розміром, ніж вихідна. Навколо нього завжди є слід від пороху чи інших вибухових речовин у вигляді невеликого ореолу.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Місце для зображення 5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5712" r="5712"/>
          <a:stretch>
            <a:fillRect/>
          </a:stretch>
        </p:blipFill>
        <p:spPr>
          <a:xfrm>
            <a:off x="140677" y="312818"/>
            <a:ext cx="7020071" cy="6545182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5" name="Заголовок 2"/>
          <p:cNvSpPr>
            <a:spLocks noGrp="1"/>
          </p:cNvSpPr>
          <p:nvPr>
            <p:ph type="title"/>
          </p:nvPr>
        </p:nvSpPr>
        <p:spPr>
          <a:xfrm>
            <a:off x="5480737" y="128048"/>
            <a:ext cx="5490898" cy="740979"/>
          </a:xfrm>
        </p:spPr>
        <p:txBody>
          <a:bodyPr>
            <a:noAutofit/>
          </a:bodyPr>
          <a:lstStyle/>
          <a:p>
            <a:r>
              <a:rPr lang="uk-UA" sz="5400" b="0" cap="none" spc="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Вогнепальні рани</a:t>
            </a:r>
            <a:endParaRPr lang="en-US" sz="5400" b="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345588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612083" y="997075"/>
            <a:ext cx="4579917" cy="561252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uk-UA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 характером снарядів, що ранять</a:t>
            </a:r>
            <a:r>
              <a:rPr lang="uk-UA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1">
              <a:lnSpc>
                <a:spcPct val="100000"/>
              </a:lnSpc>
            </a:pPr>
            <a:r>
              <a:rPr lang="uk-UA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кульові</a:t>
            </a:r>
          </a:p>
          <a:p>
            <a:pPr lvl="1">
              <a:lnSpc>
                <a:spcPct val="100000"/>
              </a:lnSpc>
            </a:pPr>
            <a:r>
              <a:rPr lang="uk-UA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осколкові (осколками неправильної форми; стандартними осколковими елементами (стріловидними, кульковими та ін.).</a:t>
            </a:r>
          </a:p>
          <a:p>
            <a:pPr>
              <a:lnSpc>
                <a:spcPct val="100000"/>
              </a:lnSpc>
            </a:pPr>
            <a:r>
              <a:rPr lang="uk-UA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 характером поранення:</a:t>
            </a:r>
          </a:p>
          <a:p>
            <a:pPr lvl="1">
              <a:lnSpc>
                <a:spcPct val="100000"/>
              </a:lnSpc>
            </a:pPr>
            <a:r>
              <a:rPr lang="uk-UA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сліпі</a:t>
            </a:r>
          </a:p>
          <a:p>
            <a:pPr lvl="1">
              <a:lnSpc>
                <a:spcPct val="100000"/>
              </a:lnSpc>
            </a:pPr>
            <a:r>
              <a:rPr lang="uk-UA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наскрізні</a:t>
            </a:r>
          </a:p>
          <a:p>
            <a:pPr lvl="1">
              <a:lnSpc>
                <a:spcPct val="100000"/>
              </a:lnSpc>
            </a:pPr>
            <a:r>
              <a:rPr lang="uk-UA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дотичні</a:t>
            </a:r>
          </a:p>
          <a:p>
            <a:pPr>
              <a:lnSpc>
                <a:spcPct val="100000"/>
              </a:lnSpc>
            </a:pPr>
            <a:r>
              <a:rPr lang="uk-UA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Стосовно порожнин тіла:</a:t>
            </a:r>
          </a:p>
          <a:p>
            <a:pPr lvl="1">
              <a:lnSpc>
                <a:spcPct val="100000"/>
              </a:lnSpc>
            </a:pPr>
            <a:r>
              <a:rPr lang="uk-UA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проникні</a:t>
            </a:r>
          </a:p>
          <a:p>
            <a:pPr lvl="1">
              <a:lnSpc>
                <a:spcPct val="100000"/>
              </a:lnSpc>
            </a:pPr>
            <a:r>
              <a:rPr lang="uk-UA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проникні</a:t>
            </a:r>
          </a:p>
          <a:p>
            <a:pPr>
              <a:lnSpc>
                <a:spcPct val="100000"/>
              </a:lnSpc>
            </a:pPr>
            <a:r>
              <a:rPr lang="uk-UA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 кількісною характеристикою:</a:t>
            </a:r>
          </a:p>
          <a:p>
            <a:pPr lvl="1">
              <a:lnSpc>
                <a:spcPct val="100000"/>
              </a:lnSpc>
            </a:pPr>
            <a:r>
              <a:rPr lang="uk-UA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одинокі</a:t>
            </a:r>
          </a:p>
          <a:p>
            <a:pPr lvl="1">
              <a:lnSpc>
                <a:spcPct val="100000"/>
              </a:lnSpc>
            </a:pPr>
            <a:r>
              <a:rPr lang="uk-UA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множинні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Місце для зображення 6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6580" r="16580"/>
          <a:stretch>
            <a:fillRect/>
          </a:stretch>
        </p:blipFill>
        <p:spPr>
          <a:xfrm>
            <a:off x="379142" y="276940"/>
            <a:ext cx="6903069" cy="6436094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593091" y="0"/>
            <a:ext cx="111486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Класифікація вогнепальних ран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772607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Другая 1">
      <a:dk1>
        <a:srgbClr val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Эмблема</Template>
  <TotalTime>368</TotalTime>
  <Words>490</Words>
  <Application>Microsoft Office PowerPoint</Application>
  <PresentationFormat>Произвольный</PresentationFormat>
  <Paragraphs>62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Badge</vt:lpstr>
      <vt:lpstr>Рани. Класифікація ран</vt:lpstr>
      <vt:lpstr>Розглянути поняття “рана” та класифікацію ран, основні види та загальну характеристику ускладнень при пораненнях: кровотечі, інфікування, інтоксикації, пневмотораксу, гемотораксу, травматичного шоку. </vt:lpstr>
      <vt:lpstr>Ра́на</vt:lpstr>
      <vt:lpstr>Класифікація ран за механізмом утворення</vt:lpstr>
      <vt:lpstr>Рвані рани</vt:lpstr>
      <vt:lpstr>Колоті рани</vt:lpstr>
      <vt:lpstr>Укушені рани</vt:lpstr>
      <vt:lpstr>Вогнепальні рани</vt:lpstr>
      <vt:lpstr>Слайд 9</vt:lpstr>
      <vt:lpstr>Різані рани </vt:lpstr>
      <vt:lpstr>Забиті рани</vt:lpstr>
      <vt:lpstr>За  забрудненістю</vt:lpstr>
      <vt:lpstr>Ускладнення ран</vt:lpstr>
      <vt:lpstr>Ускладнення ран</vt:lpstr>
      <vt:lpstr>Ускладнення ран</vt:lpstr>
      <vt:lpstr>Ускладнення ран</vt:lpstr>
      <vt:lpstr>Ускладнення ран</vt:lpstr>
      <vt:lpstr>Ускладнення ран</vt:lpstr>
      <vt:lpstr>Підсумкова бесіда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Рани. Класифікація ран</dc:title>
  <dc:creator>Lenovo</dc:creator>
  <cp:lastModifiedBy>Admin</cp:lastModifiedBy>
  <cp:revision>20</cp:revision>
  <dcterms:created xsi:type="dcterms:W3CDTF">2022-02-07T14:38:35Z</dcterms:created>
  <dcterms:modified xsi:type="dcterms:W3CDTF">2025-02-07T06:58:22Z</dcterms:modified>
</cp:coreProperties>
</file>