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74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Рани. Класифікація ран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211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2117" y="400929"/>
            <a:ext cx="4339883" cy="1196670"/>
          </a:xfrm>
        </p:spPr>
        <p:txBody>
          <a:bodyPr>
            <a:noAutofit/>
          </a:bodyPr>
          <a:lstStyle/>
          <a:p>
            <a:r>
              <a:rPr lang="uk-UA" sz="4400" dirty="0"/>
              <a:t>Різані рани 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852117" y="1741336"/>
            <a:ext cx="4016326" cy="4164164"/>
          </a:xfrm>
        </p:spPr>
        <p:txBody>
          <a:bodyPr>
            <a:noAutofit/>
          </a:bodyPr>
          <a:lstStyle/>
          <a:p>
            <a:r>
              <a:rPr lang="uk-UA" altLang="uk-UA" sz="3200" b="1" dirty="0" smtClean="0">
                <a:solidFill>
                  <a:schemeClr val="bg1"/>
                </a:solidFill>
              </a:rPr>
              <a:t>Завдані гострим предметом, мають </a:t>
            </a:r>
            <a:r>
              <a:rPr lang="uk-UA" altLang="uk-UA" sz="3200" b="1" dirty="0">
                <a:solidFill>
                  <a:schemeClr val="bg1"/>
                </a:solidFill>
              </a:rPr>
              <a:t>рівні краї, у разі глибокого поранення краї “розвалюються”.</a:t>
            </a:r>
            <a:endParaRPr lang="uk-UA" sz="3200" dirty="0"/>
          </a:p>
        </p:txBody>
      </p:sp>
      <p:pic>
        <p:nvPicPr>
          <p:cNvPr id="5" name="Picture 8" descr="Презентация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51" y="400929"/>
            <a:ext cx="5500688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25" y="3431751"/>
            <a:ext cx="3322608" cy="3426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5152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904" r="19904"/>
          <a:stretch>
            <a:fillRect/>
          </a:stretch>
        </p:blipFill>
        <p:spPr>
          <a:xfrm>
            <a:off x="239151" y="99856"/>
            <a:ext cx="4932418" cy="459875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39049" y="219718"/>
            <a:ext cx="3790951" cy="835359"/>
          </a:xfrm>
        </p:spPr>
        <p:txBody>
          <a:bodyPr>
            <a:normAutofit/>
          </a:bodyPr>
          <a:lstStyle/>
          <a:p>
            <a:r>
              <a:rPr lang="uk-UA" altLang="uk-UA" sz="3200" dirty="0">
                <a:solidFill>
                  <a:schemeClr val="bg1"/>
                </a:solidFill>
              </a:rPr>
              <a:t>Забиті рани</a:t>
            </a:r>
            <a:endParaRPr lang="uk-UA" sz="320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639049" y="1181339"/>
            <a:ext cx="3790951" cy="4701667"/>
          </a:xfrm>
        </p:spPr>
        <p:txBody>
          <a:bodyPr>
            <a:normAutofit/>
          </a:bodyPr>
          <a:lstStyle/>
          <a:p>
            <a:r>
              <a:rPr lang="uk-UA" altLang="uk-UA" sz="2400" b="1" dirty="0" smtClean="0">
                <a:solidFill>
                  <a:schemeClr val="bg1"/>
                </a:solidFill>
              </a:rPr>
              <a:t>мають </a:t>
            </a:r>
            <a:r>
              <a:rPr lang="uk-UA" altLang="uk-UA" sz="2400" b="1" dirty="0">
                <a:solidFill>
                  <a:schemeClr val="bg1"/>
                </a:solidFill>
              </a:rPr>
              <a:t>велику площу й неправильну форму. Часто при забитих ранах під шкірою утворюються </a:t>
            </a:r>
            <a:r>
              <a:rPr lang="uk-UA" altLang="uk-UA" sz="2400" b="1" i="1" dirty="0">
                <a:solidFill>
                  <a:srgbClr val="00FFFF"/>
                </a:solidFill>
              </a:rPr>
              <a:t>гематоми </a:t>
            </a:r>
            <a:r>
              <a:rPr lang="uk-UA" altLang="uk-UA" sz="2400" b="1" dirty="0">
                <a:solidFill>
                  <a:schemeClr val="bg1"/>
                </a:solidFill>
              </a:rPr>
              <a:t>– скупчення крові з кровоносних судин, які луснули внаслідок ударів.</a:t>
            </a:r>
            <a:endParaRPr lang="ru-RU" altLang="uk-UA" sz="2400" b="1" i="1" dirty="0">
              <a:solidFill>
                <a:schemeClr val="bg1"/>
              </a:solidFill>
            </a:endParaRPr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50" y="3532173"/>
            <a:ext cx="4149969" cy="31498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609" y="3669494"/>
            <a:ext cx="2921391" cy="30125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2796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48654" y="1872060"/>
            <a:ext cx="4843346" cy="5612524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чисті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інфіковані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умовно інфіковані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умовно чисті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348654" y="668788"/>
            <a:ext cx="5118274" cy="74097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За</a:t>
            </a:r>
            <a:br>
              <a:rPr lang="ru-RU" sz="4000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+mj-lt"/>
                <a:cs typeface="Times New Roman" panose="02020603050405020304" pitchFamily="18" charset="0"/>
              </a:rPr>
              <a:t>забрудненістю</a:t>
            </a:r>
            <a:endParaRPr lang="en-US" sz="4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690" r="36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0780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6513" y="979389"/>
            <a:ext cx="4843346" cy="561252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кровотеча;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шок ;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гнійна , гнильна і анаеробна інфекція ;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) пошкодження внутрішніх органів.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Клінічний перебіг ранового процесу залежить від локалізації , характеру і ступеня тяжкості ушкодження , масивності інфікування та виду мікрофлори , стану імунобіологічної реактивності організму.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639049" y="256096"/>
            <a:ext cx="5118274" cy="740979"/>
          </a:xfrm>
        </p:spPr>
        <p:txBody>
          <a:bodyPr>
            <a:noAutofit/>
          </a:bodyPr>
          <a:lstStyle/>
          <a:p>
            <a:r>
              <a:rPr lang="uk-UA" sz="4000" dirty="0" smtClean="0">
                <a:latin typeface="+mj-lt"/>
                <a:cs typeface="Times New Roman" panose="02020603050405020304" pitchFamily="18" charset="0"/>
              </a:rPr>
              <a:t>Ускладнення р</a:t>
            </a:r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ан</a:t>
            </a:r>
            <a:endParaRPr lang="en-US" sz="4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Місце для зображення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001" r="17001"/>
          <a:stretch>
            <a:fillRect/>
          </a:stretch>
        </p:blipFill>
        <p:spPr>
          <a:xfrm>
            <a:off x="543706" y="246870"/>
            <a:ext cx="6805411" cy="634504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831866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33626" y="1022252"/>
            <a:ext cx="4843346" cy="5612524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Інфікування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(зараження). У повітрі, воді,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міститься величезна кількість бактерій і вірусів. Шкіра та слизові оболонки надійно захищають організм від проникнення хвороботворних інфекцій, але в разі порушення цілісності шкіри та слизових оболонок цей захист не спрацьовує..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639049" y="256096"/>
            <a:ext cx="5118274" cy="740979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latin typeface="+mj-lt"/>
                <a:cs typeface="Times New Roman" panose="02020603050405020304" pitchFamily="18" charset="0"/>
              </a:rPr>
              <a:t>Ускладнення</a:t>
            </a:r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 ран</a:t>
            </a:r>
            <a:endParaRPr lang="en-US" sz="4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384" r="12384"/>
          <a:stretch>
            <a:fillRect/>
          </a:stretch>
        </p:blipFill>
        <p:spPr>
          <a:xfrm>
            <a:off x="353220" y="124780"/>
            <a:ext cx="7090190" cy="661055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375321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2201" y="950814"/>
            <a:ext cx="4843346" cy="561252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Інтоксикація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потрапляння в кров хімічних речовин, продуктів розкладу ушкоджених тканин або мікробних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отрут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результаті чого розвивається хворобливий стан – сепсис. При інтоксикації необхідне вживання великої кількості рідини й екстрене звернення до лікаря.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639049" y="256096"/>
            <a:ext cx="5118274" cy="740979"/>
          </a:xfrm>
        </p:spPr>
        <p:txBody>
          <a:bodyPr>
            <a:noAutofit/>
          </a:bodyPr>
          <a:lstStyle/>
          <a:p>
            <a:r>
              <a:rPr lang="uk-UA" sz="4000" dirty="0" smtClean="0">
                <a:latin typeface="+mj-lt"/>
                <a:cs typeface="Times New Roman" panose="02020603050405020304" pitchFamily="18" charset="0"/>
              </a:rPr>
              <a:t>Ускладнення </a:t>
            </a:r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ран</a:t>
            </a:r>
            <a:endParaRPr lang="en-US" sz="4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Ножове поранення в живіт: інфікована рана передньої черевної стінки код за  МКХ-10 | Зап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5213" cy="698066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5322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979389"/>
            <a:ext cx="4448873" cy="561252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Пневмоторакс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цілісності плеври легенів і проникнення атмосферного повітря в плевральну порожнину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396161" y="284671"/>
            <a:ext cx="5118274" cy="740979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latin typeface="+mj-lt"/>
                <a:cs typeface="Times New Roman" panose="02020603050405020304" pitchFamily="18" charset="0"/>
              </a:rPr>
              <a:t>Ускладнення</a:t>
            </a:r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 ран</a:t>
            </a:r>
            <a:endParaRPr lang="en-US" sz="4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33" y="490271"/>
            <a:ext cx="6743207" cy="584362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323842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997075"/>
            <a:ext cx="4448873" cy="561252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uk-UA" sz="26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Гемоторакс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потрапляння в плевру крові через травму легеневих судин. У разу пневмотораксу та гемотораксу накладається туга пов’язка з використанням повітронепроникних матеріалів (целофан, обгортка стерильного бинта). Постраждалого необхідно терміново госпіталізувати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639049" y="256096"/>
            <a:ext cx="5118274" cy="740979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latin typeface="+mj-lt"/>
                <a:cs typeface="Times New Roman" panose="02020603050405020304" pitchFamily="18" charset="0"/>
              </a:rPr>
              <a:t>Ускладнення</a:t>
            </a:r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 ран</a:t>
            </a:r>
            <a:endParaRPr lang="en-US" sz="4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46" y="256096"/>
            <a:ext cx="7033981" cy="61447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510546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9049" y="997075"/>
            <a:ext cx="4448873" cy="561252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uk-UA" sz="2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Травматичний шок,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спричиняється такими чинниками: втрата крові, переохолодження, біль, інтоксикація. У першій фазі травматичного шоку постраждалий збуджений, спостерігається часте серцебиття та дихання..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639049" y="256096"/>
            <a:ext cx="5118274" cy="740979"/>
          </a:xfrm>
        </p:spPr>
        <p:txBody>
          <a:bodyPr>
            <a:noAutofit/>
          </a:bodyPr>
          <a:lstStyle/>
          <a:p>
            <a:r>
              <a:rPr lang="uk-UA" sz="4000" dirty="0" smtClean="0">
                <a:latin typeface="+mj-lt"/>
                <a:cs typeface="Times New Roman" panose="02020603050405020304" pitchFamily="18" charset="0"/>
              </a:rPr>
              <a:t>Ускладнення</a:t>
            </a:r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ран</a:t>
            </a:r>
            <a:endParaRPr lang="en-US" sz="4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0"/>
            <a:ext cx="6706646" cy="67066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480903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6219" y="305871"/>
            <a:ext cx="4515781" cy="561252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Надайте класифікацію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схарактеризуйте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Чому артеріальна кровотеча небезпечніша за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венозну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обробляючи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рани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дезинфікують спиртовмісними речовинами тільки краї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всю їхню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поверхню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uk-UA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Яку допомогу можна надати людині з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пневмотораксом?</a:t>
            </a:r>
            <a:endParaRPr lang="uk-UA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Якою дезінфікуючою речовиною можна й треба промивати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рану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Який механізм дії цієї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речовини?</a:t>
            </a:r>
            <a:endParaRPr lang="uk-UA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Які ускладнення можуть бути при роздроблених 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ранах?</a:t>
            </a:r>
            <a:endParaRPr 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886762" y="0"/>
            <a:ext cx="5497088" cy="740979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latin typeface="+mj-lt"/>
              </a:rPr>
              <a:t>Підсумкова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бесіда</a:t>
            </a:r>
            <a:endParaRPr lang="en-US" sz="4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5" y="602166"/>
            <a:ext cx="7642240" cy="568712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3987256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574" y="98474"/>
            <a:ext cx="8230313" cy="129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0737" y="1744536"/>
            <a:ext cx="10318418" cy="4394988"/>
          </a:xfrm>
        </p:spPr>
        <p:txBody>
          <a:bodyPr/>
          <a:lstStyle/>
          <a:p>
            <a:pPr marL="457200" lvl="0" indent="-457200" algn="l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altLang="uk-UA" sz="3200" kern="0" cap="none" spc="0" dirty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Розглянути поняття “рана” та класифікацію ран, основні види та загальну характеристику ускладнень при пораненнях: кровотечі, інфікування, інтоксикації, пневмотораксу, гемотораксу, травматичного шоку.</a:t>
            </a:r>
            <a:r>
              <a:rPr lang="ru-RU" altLang="uk-UA" sz="3200" kern="0" cap="none" spc="0" dirty="0">
                <a:solidFill>
                  <a:srgbClr val="FFFFFF"/>
                </a:solidFill>
                <a:latin typeface="Georgia"/>
                <a:ea typeface="+mn-ea"/>
                <a:cs typeface="+mn-cs"/>
              </a:rPr>
              <a:t/>
            </a:r>
            <a:br>
              <a:rPr lang="ru-RU" altLang="uk-UA" sz="3200" kern="0" cap="none" spc="0" dirty="0">
                <a:solidFill>
                  <a:srgbClr val="FFFFFF"/>
                </a:solidFill>
                <a:latin typeface="Georgia"/>
                <a:ea typeface="+mn-ea"/>
                <a:cs typeface="+mn-cs"/>
              </a:rPr>
            </a:b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871" y="2592980"/>
            <a:ext cx="2402032" cy="3810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75" y="4139863"/>
            <a:ext cx="1566808" cy="1999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3518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84" r="12384"/>
          <a:stretch>
            <a:fillRect/>
          </a:stretch>
        </p:blipFill>
        <p:spPr>
          <a:xfrm>
            <a:off x="155575" y="160338"/>
            <a:ext cx="7148705" cy="666574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37883" y="160338"/>
            <a:ext cx="3092117" cy="1196670"/>
          </a:xfrm>
        </p:spPr>
        <p:txBody>
          <a:bodyPr>
            <a:normAutofit/>
          </a:bodyPr>
          <a:lstStyle/>
          <a:p>
            <a:r>
              <a:rPr lang="ru-RU" sz="72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Ра́на</a:t>
            </a:r>
            <a:endParaRPr lang="en-US" sz="7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3572" y="1268370"/>
            <a:ext cx="4225159" cy="538467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uk-UA" sz="2400" dirty="0" smtClean="0">
                <a:solidFill>
                  <a:schemeClr val="bg1"/>
                </a:solidFill>
              </a:rPr>
              <a:t> </a:t>
            </a:r>
            <a:r>
              <a:rPr lang="uk-UA" alt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механічні ушкодження цілісності органів і покривів тіла.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Насамперед, це поняття має на увазі механічні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 шкірних і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слизових покривів і прилеглих до них м'яких тканин, нервів,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м'язів, сухожиль, кровоносних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судин, зв'язок, а також кісток.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Первая помощь при ранах и порезах. Виды 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6755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56882" y="172192"/>
            <a:ext cx="3989695" cy="133597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+mj-lt"/>
              </a:rPr>
              <a:t>Класифікація ран за механізмом утворення</a:t>
            </a:r>
            <a:endParaRPr lang="en-US" sz="2800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56882" y="1783377"/>
            <a:ext cx="3854117" cy="41641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класифікації ран і поранень існує кілька характеристик, які об'єднують різні ознаки: глибину проникнення в м'які тканини і органи, кількість ран, характер ранового каналу, його локалізація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тошо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61570" y="120152"/>
            <a:ext cx="2029522" cy="1182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ЗАБИТІ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1397" y="1943599"/>
            <a:ext cx="2903035" cy="1182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укушені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31509" y="5672208"/>
            <a:ext cx="2029522" cy="1182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різані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31509" y="2896180"/>
            <a:ext cx="2029522" cy="1182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колоті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31509" y="4284194"/>
            <a:ext cx="2029522" cy="1182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РВАНІ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72649" y="3512396"/>
            <a:ext cx="2860531" cy="1182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хірургічні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61570" y="1508166"/>
            <a:ext cx="2029522" cy="1182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рубані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49052" y="476173"/>
            <a:ext cx="2905380" cy="1182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розтрощені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93901" y="5081193"/>
            <a:ext cx="2860531" cy="1182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зчесані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84" y="2487016"/>
            <a:ext cx="2414225" cy="1591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0337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22023" y="0"/>
            <a:ext cx="3549317" cy="740979"/>
          </a:xfrm>
        </p:spPr>
        <p:txBody>
          <a:bodyPr>
            <a:noAutofit/>
          </a:bodyPr>
          <a:lstStyle/>
          <a:p>
            <a:r>
              <a:rPr lang="uk-UA" sz="54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Рвані рани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850" y="828676"/>
            <a:ext cx="6174838" cy="57806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 група ран найбільш часто виникає в результаті транспортних, промислових і побутових травм. Характерними ознаками для них є значна площа ураження тканин, особливо шкірного покриву.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Розчавлені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рвані рани дуже погано гояться і дуже часто стають причиною шоку внаслідок великої крововтрати та загальної інтоксикації організму. Як правило, відмінною їх рисою фахівці називають високу ступінь інфікування, що може зажадати посилення вжитих заходів з боку лікарів. Забиті рани несуть небезпеку травмування внутрішніх органів і перелому кісток. Виглядають поранення з даної групи вельми вражаюче, так як зяяння проявляється на великій поверхні, пошкодження м'яких тканин великі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зображення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78" b="15078"/>
          <a:stretch>
            <a:fillRect/>
          </a:stretch>
        </p:blipFill>
        <p:spPr>
          <a:xfrm>
            <a:off x="6515101" y="261174"/>
            <a:ext cx="5676900" cy="619809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3618366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17" r="14317"/>
          <a:stretch>
            <a:fillRect/>
          </a:stretch>
        </p:blipFill>
        <p:spPr>
          <a:xfrm>
            <a:off x="415636" y="256096"/>
            <a:ext cx="7080909" cy="66019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29513" y="798786"/>
            <a:ext cx="4504832" cy="5612524"/>
          </a:xfrm>
        </p:spPr>
        <p:txBody>
          <a:bodyPr>
            <a:noAutofit/>
          </a:bodyPr>
          <a:lstStyle/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Колоті рани наносяться із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 гострих довгих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предметів: голок, ножів, багнетів та інших. Форма ранового каналу при цьому вузька і глибока. Часто при такому вигляді пошкодження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уражаються не тільки шкіра і м'язи, але і нервові волокна, кровоносні судини, внутрішні органи. Кровотечі при такому вигляді поранення зазвичай мізерні, в результаті чого колоті рани схильні нагноєння і зараження правцем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109282" y="194442"/>
            <a:ext cx="3925063" cy="740979"/>
          </a:xfrm>
        </p:spPr>
        <p:txBody>
          <a:bodyPr>
            <a:noAutofit/>
          </a:bodyPr>
          <a:lstStyle/>
          <a:p>
            <a:r>
              <a:rPr lang="uk-UA" sz="54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Колоті рани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381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12083" y="997075"/>
            <a:ext cx="4579917" cy="5612524"/>
          </a:xfrm>
        </p:spPr>
        <p:txBody>
          <a:bodyPr>
            <a:no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особливістю укусів фахівці називають масштабні і глибокі  пошкодження тканин. Також їх відрізняє високий ступінь забрудненості поверхні рани біологічними продуктами, невластивими для людини: слиною чи отрутами. В результаті цього дуже часто вони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ускладнюються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гнильними процесами і гострим інфікуванням прилеглих тканин або всього організму. Отруєні рани, нанесені плазунами, членистоногими і багатьма комахами, часто супроводжуються такими симптомами: інтенсивна і тривала біль, набряк і зміна кольору шкірних покривів, поява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бульбашкових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утворень на шкірі в місці укусу, а також погіршення загального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 потерпілого.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802913" y="256096"/>
            <a:ext cx="4195663" cy="740979"/>
          </a:xfrm>
        </p:spPr>
        <p:txBody>
          <a:bodyPr>
            <a:noAutofit/>
          </a:bodyPr>
          <a:lstStyle/>
          <a:p>
            <a:r>
              <a:rPr lang="uk-UA" sz="54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Укушені рани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Місце для зображення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02" r="7102"/>
          <a:stretch>
            <a:fillRect/>
          </a:stretch>
        </p:blipFill>
        <p:spPr>
          <a:xfrm>
            <a:off x="371908" y="256096"/>
            <a:ext cx="7237581" cy="674797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576" y="4611494"/>
            <a:ext cx="3670110" cy="1998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9490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4351" y="631436"/>
            <a:ext cx="4778326" cy="6226564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Вогнепальні рани об'єднують під одним поняттям всі поранення, отримані за допомогою проникнення в тіло куль, осколків гранат, мін, капсулів чи інших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вражаючих частинок. Дана група травм підрозділяється, у свою чергу, на проникаючі і непроникаючі, наскрізні, сліпі і дотичні. Залежно від того, наскільки далеко вглиб тіла проникла куля або осколок, існує ймовірність перелому кісток, розриву судин і м'язових зв'язок. Вхідний отвір вогнепального поранення завжди набагато менше за розміром, ніж вихідна. Навколо нього завжди є слід від пороху чи інших вибухових речовин у вигляді невеликого ореолу.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12" r="5712"/>
          <a:stretch>
            <a:fillRect/>
          </a:stretch>
        </p:blipFill>
        <p:spPr>
          <a:xfrm>
            <a:off x="140677" y="312818"/>
            <a:ext cx="7020071" cy="654518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5480737" y="128048"/>
            <a:ext cx="5490898" cy="740979"/>
          </a:xfrm>
        </p:spPr>
        <p:txBody>
          <a:bodyPr>
            <a:noAutofit/>
          </a:bodyPr>
          <a:lstStyle/>
          <a:p>
            <a:r>
              <a:rPr lang="uk-UA" sz="54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Вогнепальні рани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558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12083" y="997075"/>
            <a:ext cx="4579917" cy="56125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характером снарядів, що ранять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кульові</a:t>
            </a:r>
          </a:p>
          <a:p>
            <a:pPr lvl="1">
              <a:lnSpc>
                <a:spcPct val="100000"/>
              </a:lnSpc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осколкові (осколками неправильної форми; стандартними осколковими елементами (стріловидними, кульковими та ін.).</a:t>
            </a:r>
          </a:p>
          <a:p>
            <a:pPr>
              <a:lnSpc>
                <a:spcPct val="100000"/>
              </a:lnSpc>
            </a:pP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характером поранення:</a:t>
            </a:r>
          </a:p>
          <a:p>
            <a:pPr lvl="1">
              <a:lnSpc>
                <a:spcPct val="100000"/>
              </a:lnSpc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сліпі</a:t>
            </a:r>
          </a:p>
          <a:p>
            <a:pPr lvl="1">
              <a:lnSpc>
                <a:spcPct val="100000"/>
              </a:lnSpc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наскрізні</a:t>
            </a:r>
          </a:p>
          <a:p>
            <a:pPr lvl="1">
              <a:lnSpc>
                <a:spcPct val="100000"/>
              </a:lnSpc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дотичні</a:t>
            </a:r>
          </a:p>
          <a:p>
            <a:pPr>
              <a:lnSpc>
                <a:spcPct val="100000"/>
              </a:lnSpc>
            </a:pP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Стосовно порожнин тіла:</a:t>
            </a:r>
          </a:p>
          <a:p>
            <a:pPr lvl="1">
              <a:lnSpc>
                <a:spcPct val="100000"/>
              </a:lnSpc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проникні</a:t>
            </a:r>
          </a:p>
          <a:p>
            <a:pPr lvl="1">
              <a:lnSpc>
                <a:spcPct val="100000"/>
              </a:lnSpc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проникні</a:t>
            </a:r>
          </a:p>
          <a:p>
            <a:pPr>
              <a:lnSpc>
                <a:spcPct val="100000"/>
              </a:lnSpc>
            </a:pP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кількісною характеристикою:</a:t>
            </a:r>
          </a:p>
          <a:p>
            <a:pPr lvl="1">
              <a:lnSpc>
                <a:spcPct val="100000"/>
              </a:lnSpc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одинокі</a:t>
            </a:r>
          </a:p>
          <a:p>
            <a:pPr lvl="1">
              <a:lnSpc>
                <a:spcPct val="100000"/>
              </a:lnSpc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множинні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зображення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580" r="16580"/>
          <a:stretch>
            <a:fillRect/>
          </a:stretch>
        </p:blipFill>
        <p:spPr>
          <a:xfrm>
            <a:off x="379142" y="276940"/>
            <a:ext cx="6903069" cy="643609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93091" y="0"/>
            <a:ext cx="11148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Класифікація вогнепальних ран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260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Другая 1">
      <a:dk1>
        <a:srgbClr val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368</TotalTime>
  <Words>490</Words>
  <Application>Microsoft Office PowerPoint</Application>
  <PresentationFormat>Произвольный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Badge</vt:lpstr>
      <vt:lpstr>Рани. Класифікація ран</vt:lpstr>
      <vt:lpstr>Розглянути поняття “рана” та класифікацію ран, основні види та загальну характеристику ускладнень при пораненнях: кровотечі, інфікування, інтоксикації, пневмотораксу, гемотораксу, травматичного шоку. </vt:lpstr>
      <vt:lpstr>Ра́на</vt:lpstr>
      <vt:lpstr>Класифікація ран за механізмом утворення</vt:lpstr>
      <vt:lpstr>Рвані рани</vt:lpstr>
      <vt:lpstr>Колоті рани</vt:lpstr>
      <vt:lpstr>Укушені рани</vt:lpstr>
      <vt:lpstr>Вогнепальні рани</vt:lpstr>
      <vt:lpstr>Слайд 9</vt:lpstr>
      <vt:lpstr>Різані рани </vt:lpstr>
      <vt:lpstr>Забиті рани</vt:lpstr>
      <vt:lpstr>За  забрудненістю</vt:lpstr>
      <vt:lpstr>Ускладнення ран</vt:lpstr>
      <vt:lpstr>Ускладнення ран</vt:lpstr>
      <vt:lpstr>Ускладнення ран</vt:lpstr>
      <vt:lpstr>Ускладнення ран</vt:lpstr>
      <vt:lpstr>Ускладнення ран</vt:lpstr>
      <vt:lpstr>Ускладнення ран</vt:lpstr>
      <vt:lpstr>Підсумкова бесіда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Рани. Класифікація ран</dc:title>
  <dc:creator>Lenovo</dc:creator>
  <cp:lastModifiedBy>Admin</cp:lastModifiedBy>
  <cp:revision>20</cp:revision>
  <dcterms:created xsi:type="dcterms:W3CDTF">2022-02-07T14:38:35Z</dcterms:created>
  <dcterms:modified xsi:type="dcterms:W3CDTF">2025-02-07T06:58:22Z</dcterms:modified>
</cp:coreProperties>
</file>