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10" r:id="rId2"/>
    <p:sldId id="256" r:id="rId3"/>
    <p:sldId id="260" r:id="rId4"/>
    <p:sldId id="313" r:id="rId5"/>
    <p:sldId id="314" r:id="rId6"/>
    <p:sldId id="324" r:id="rId7"/>
    <p:sldId id="317" r:id="rId8"/>
    <p:sldId id="325" r:id="rId9"/>
    <p:sldId id="318" r:id="rId10"/>
    <p:sldId id="323" r:id="rId11"/>
    <p:sldId id="320" r:id="rId12"/>
    <p:sldId id="327" r:id="rId13"/>
    <p:sldId id="315" r:id="rId14"/>
    <p:sldId id="334" r:id="rId15"/>
    <p:sldId id="332" r:id="rId16"/>
    <p:sldId id="333" r:id="rId17"/>
    <p:sldId id="328" r:id="rId18"/>
    <p:sldId id="336" r:id="rId19"/>
    <p:sldId id="292" r:id="rId20"/>
    <p:sldId id="306" r:id="rId21"/>
    <p:sldId id="335" r:id="rId22"/>
    <p:sldId id="293" r:id="rId23"/>
    <p:sldId id="301" r:id="rId24"/>
    <p:sldId id="331" r:id="rId25"/>
    <p:sldId id="286" r:id="rId26"/>
    <p:sldId id="330" r:id="rId27"/>
    <p:sldId id="288" r:id="rId28"/>
    <p:sldId id="32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45998-A121-4205-91B3-B1757FC1318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2D783-8FCB-47E7-8992-4475099E9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2D783-8FCB-47E7-8992-4475099E9E0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808A30-A382-4382-AEBB-F021AEF15A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F9CBE1-B064-444F-BDF6-2B1F5134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kazka.vn.ua/%D0%9A%D0%BE%D1%80%D0%B8%D1%81%D1%82%D1%83%D0%B2%D0%B0%D1%87:%D0%A1%D0%BE%D0%BD%D1%86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071810"/>
          </a:xfrm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Вода як основа 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фольклорі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C:\Documents and Settings\Таня\Рабочий стол\i.jpegз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3213" y="3143248"/>
            <a:ext cx="2490787" cy="2214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C:\Documents and Settings\User\Рабочий стол\ввввввввв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357562"/>
            <a:ext cx="235745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Documents and Settings\User\Рабочий стол\аааааааа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1785918" cy="178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Малим хлопцем Тарас Шевченко разом зі своїм дідом Іваном ходив пішки до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Мотронинського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монастиря, що недалеко від Чигирина.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Ішли вони довго, хоч вийшли з дому ще вранці. Надворі була спека, і подорожні притомилися. Сіли, поїли, що Бог послав, захо­тілося пити. Ось неподалік вони й запримітили маленьке джерельце й почали розгрібати навколо. Незабаром звідти забила вода. Та ще ж яка смачна! Напилися, відпочили й пішли далі.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А впорядкована ними криничка залишилася й існує до наших днів, тамуючи спрагу багатьох людей, славиться своєю цілющою, смачною водою.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І називають її люди Тарасовою.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Left"/>
            <a:lightRig rig="threePt" dir="t"/>
          </a:scene3d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Тарасова криниця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\Рабочий стол\лллллллл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24154" cy="33718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000924" cy="416877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«Воду зачинили» 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англійська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казка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«МОЛОДИЛЬНА ВОДА»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Степана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Крижанівського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«ЧОМУ В МОРІ ВОДА СОЛОНА»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( Вадим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Скомаровський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Криничка”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( Василь Сухомлинський)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Вода як символ життя у казках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Documents and Settings\User\Рабочий стол\апрар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786322"/>
            <a:ext cx="2071670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каз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5"/>
            <a:ext cx="7615262" cy="37147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короваю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брали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щасливе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Обливали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водою, переливали дорогу перед ними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подружньому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омивали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символізувало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гріхів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миску наливали воду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крашанки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вмивалися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цілющою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качалися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набратися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сил. 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цілющою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йорданську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освячену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Водохреща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 у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звичаях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традиціях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endParaRPr lang="ru-RU" dirty="0"/>
          </a:p>
        </p:txBody>
      </p:sp>
      <p:pic>
        <p:nvPicPr>
          <p:cNvPr id="2055" name="Picture 7" descr="C:\Documents and Settings\User\Рабочий стол\ЗЗЗЗЗЗ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72008"/>
            <a:ext cx="2847975" cy="2071678"/>
          </a:xfrm>
          <a:prstGeom prst="rect">
            <a:avLst/>
          </a:prstGeom>
          <a:noFill/>
        </p:spPr>
      </p:pic>
      <p:pic>
        <p:nvPicPr>
          <p:cNvPr id="2060" name="Picture 12" descr="C:\Documents and Settings\User\Рабочий стол\ХХХХХХХХХ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86322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7543824" cy="38050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Як символ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залицяння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вода часто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конкретизується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символізуючи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дівчину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жінку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Так,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вода,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гасить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кохана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задовольняє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дівчино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дівчинонько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такась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миленька,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Як у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літі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нивоньці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студененька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Як у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літі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нивоньці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Так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тобою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постояти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поговорити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.          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 у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звичаях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традиціях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фффф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786322"/>
            <a:ext cx="2590800" cy="177165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ЗВИЧАЇ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2595564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5376672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Криниці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символізували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рідне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село,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кохану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непорушну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безсмертя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духовності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Уклонилась, повела мене в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світлицю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Пригощала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столом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новотесовим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Пив я воду, пив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холодну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криниці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Срібнодзвонну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срібноплинно-проліскову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Б.Олійник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дзвонкова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криниця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вживається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символічному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витоки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основа"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кличеш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мене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пахнеш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катраном,</a:t>
            </a:r>
            <a:b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Моя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дзвонкова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кринице,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дивися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 не 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обмілій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Л.Забашта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криниці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\Рабочий стол\джере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786058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58293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... </a:t>
            </a:r>
            <a:r>
              <a:rPr lang="uk-UA" b="1" i="1" dirty="0" smtClean="0">
                <a:solidFill>
                  <a:srgbClr val="7030A0"/>
                </a:solidFill>
              </a:rPr>
              <a:t>Та взяв якось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Заступ і лопату.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Та й пішов собі у поле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Криницю копати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«Нехай, каже, колись люди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Будуть воду пити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Та за мою грішну душу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Господа молити.</a:t>
            </a:r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 Шевченко </a:t>
            </a:r>
            <a:b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“Москалева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криниця”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тттттттт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47850" cy="1928801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тттттттттттдддддддд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72008"/>
            <a:ext cx="291465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6686568" cy="4525963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« </a:t>
            </a:r>
            <a:r>
              <a:rPr lang="ru-RU" b="1" dirty="0" err="1" smtClean="0">
                <a:solidFill>
                  <a:srgbClr val="7030A0"/>
                </a:solidFill>
              </a:rPr>
              <a:t>Стоїть</a:t>
            </a:r>
            <a:r>
              <a:rPr lang="ru-RU" b="1" dirty="0" smtClean="0">
                <a:solidFill>
                  <a:srgbClr val="7030A0"/>
                </a:solidFill>
              </a:rPr>
              <a:t>  явір над водою»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«Думка” (“</a:t>
            </a:r>
            <a:r>
              <a:rPr lang="ru-RU" b="1" dirty="0" err="1" smtClean="0">
                <a:solidFill>
                  <a:srgbClr val="7030A0"/>
                </a:solidFill>
              </a:rPr>
              <a:t>Тече</a:t>
            </a:r>
            <a:r>
              <a:rPr lang="ru-RU" b="1" dirty="0" smtClean="0">
                <a:solidFill>
                  <a:srgbClr val="7030A0"/>
                </a:solidFill>
              </a:rPr>
              <a:t> вода в </a:t>
            </a:r>
            <a:r>
              <a:rPr lang="ru-RU" b="1" dirty="0" err="1" smtClean="0">
                <a:solidFill>
                  <a:srgbClr val="7030A0"/>
                </a:solidFill>
              </a:rPr>
              <a:t>синє</a:t>
            </a:r>
            <a:r>
              <a:rPr lang="ru-RU" b="1" dirty="0" smtClean="0">
                <a:solidFill>
                  <a:srgbClr val="7030A0"/>
                </a:solidFill>
              </a:rPr>
              <a:t> море”)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72866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Тарас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Шевченко.Поезії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14620"/>
            <a:ext cx="61436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Тече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з-під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явора"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User\Рабочий стол\яві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786322"/>
            <a:ext cx="2466975" cy="184785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подл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357562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9" name="Picture 5" descr="C:\Documents and Settings\User\Рабочий стол\мене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C:\Documents and Settings\User\Рабочий стол\ддддддддддддд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92595" cy="1928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7"/>
            <a:ext cx="8372476" cy="478632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міфологічне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Зауважте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знайомство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Марічки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води. Вода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об'єднує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роз'єднує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Марічку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спокійною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шаленою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ключову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сюжетній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Коцюбинський </a:t>
            </a:r>
            <a:b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Тіні забутих предків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черемо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4786322"/>
            <a:ext cx="4500594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User\Рабочий стол\коцюбинськи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56" cy="214311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іва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928794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Село стояло у </a:t>
            </a:r>
            <a:r>
              <a:rPr lang="ru-RU" dirty="0" err="1" smtClean="0"/>
              <a:t>величезній</a:t>
            </a:r>
            <a:r>
              <a:rPr lang="ru-RU" dirty="0" smtClean="0"/>
              <a:t> </a:t>
            </a:r>
            <a:r>
              <a:rPr lang="ru-RU" dirty="0" err="1" smtClean="0"/>
              <a:t>балці</a:t>
            </a:r>
            <a:r>
              <a:rPr lang="ru-RU" dirty="0" smtClean="0"/>
              <a:t>, а балкою </a:t>
            </a:r>
            <a:r>
              <a:rPr lang="ru-RU" dirty="0" err="1" smtClean="0"/>
              <a:t>протікала</a:t>
            </a:r>
            <a:r>
              <a:rPr lang="ru-RU" dirty="0" smtClean="0"/>
              <a:t> </a:t>
            </a:r>
            <a:r>
              <a:rPr lang="ru-RU" dirty="0" err="1" smtClean="0"/>
              <a:t>виляючи</a:t>
            </a:r>
            <a:r>
              <a:rPr lang="ru-RU" dirty="0" smtClean="0"/>
              <a:t> </a:t>
            </a:r>
            <a:r>
              <a:rPr lang="ru-RU" dirty="0" err="1" smtClean="0"/>
              <a:t>степова</a:t>
            </a:r>
            <a:r>
              <a:rPr lang="ru-RU" dirty="0" smtClean="0"/>
              <a:t> </a:t>
            </a:r>
            <a:r>
              <a:rPr lang="ru-RU" dirty="0" err="1" smtClean="0"/>
              <a:t>річечка</a:t>
            </a:r>
            <a:r>
              <a:rPr lang="ru-RU" dirty="0" smtClean="0"/>
              <a:t>. Один </a:t>
            </a:r>
            <a:r>
              <a:rPr lang="ru-RU" dirty="0" err="1" smtClean="0"/>
              <a:t>бік</a:t>
            </a:r>
            <a:r>
              <a:rPr lang="ru-RU" dirty="0" smtClean="0"/>
              <a:t> балки </a:t>
            </a:r>
            <a:r>
              <a:rPr lang="ru-RU" dirty="0" err="1" smtClean="0"/>
              <a:t>зривався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кручею. </a:t>
            </a:r>
            <a:r>
              <a:rPr lang="ru-RU" dirty="0" err="1" smtClean="0"/>
              <a:t>Скеля</a:t>
            </a:r>
            <a:r>
              <a:rPr lang="ru-RU" dirty="0" smtClean="0"/>
              <a:t>, припавши землею, поросла деревами. </a:t>
            </a:r>
            <a:r>
              <a:rPr lang="ru-RU" dirty="0" err="1" smtClean="0"/>
              <a:t>Поміж</a:t>
            </a:r>
            <a:r>
              <a:rPr lang="ru-RU" dirty="0" smtClean="0"/>
              <a:t> них </a:t>
            </a:r>
            <a:r>
              <a:rPr lang="ru-RU" dirty="0" err="1" smtClean="0"/>
              <a:t>вилася</a:t>
            </a:r>
            <a:r>
              <a:rPr lang="ru-RU" dirty="0" smtClean="0"/>
              <a:t> стежка, </a:t>
            </a:r>
            <a:r>
              <a:rPr lang="ru-RU" dirty="0" err="1" smtClean="0"/>
              <a:t>що</a:t>
            </a:r>
            <a:r>
              <a:rPr lang="ru-RU" dirty="0" smtClean="0"/>
              <a:t> доводила до </a:t>
            </a:r>
            <a:r>
              <a:rPr lang="ru-RU" dirty="0" err="1" smtClean="0"/>
              <a:t>містка</a:t>
            </a:r>
            <a:r>
              <a:rPr lang="ru-RU" dirty="0" smtClean="0"/>
              <a:t> через </a:t>
            </a:r>
            <a:r>
              <a:rPr lang="ru-RU" dirty="0" err="1" smtClean="0"/>
              <a:t>річку</a:t>
            </a:r>
            <a:r>
              <a:rPr lang="ru-RU" dirty="0" smtClean="0"/>
              <a:t>. </a:t>
            </a:r>
            <a:r>
              <a:rPr lang="ru-RU" dirty="0" err="1" smtClean="0"/>
              <a:t>Побравшись</a:t>
            </a:r>
            <a:r>
              <a:rPr lang="ru-RU" dirty="0" smtClean="0"/>
              <a:t> стежкою, Марко </a:t>
            </a:r>
            <a:r>
              <a:rPr lang="ru-RU" dirty="0" err="1" smtClean="0"/>
              <a:t>звернув</a:t>
            </a:r>
            <a:r>
              <a:rPr lang="ru-RU" dirty="0" smtClean="0"/>
              <a:t> до </a:t>
            </a:r>
            <a:r>
              <a:rPr lang="ru-RU" dirty="0" err="1" smtClean="0"/>
              <a:t>криниці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Криниця</a:t>
            </a:r>
            <a:r>
              <a:rPr lang="ru-RU" dirty="0" smtClean="0"/>
              <a:t> била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скелі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Од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віяло</a:t>
            </a:r>
            <a:r>
              <a:rPr lang="ru-RU" dirty="0" smtClean="0"/>
              <a:t> несказанною красою.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572164" cy="1143000"/>
          </a:xfrm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        Грінченко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              </a:t>
            </a:r>
            <a:r>
              <a:rPr lang="uk-UA" dirty="0" err="1" smtClean="0">
                <a:solidFill>
                  <a:srgbClr val="C00000"/>
                </a:solidFill>
              </a:rPr>
              <a:t>“Криниця”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User\Рабочий стол\кринич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ббббббббб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857356" cy="1714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Енськом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заплава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розбивається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рукавів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зарослих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густими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очеретами,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верболозом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соковитою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травою.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скрізь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сила-силенна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озеречок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вкритих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густою зеленою ряскою, [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лататтям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лілеями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Пливуть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уквітчавшись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лілеями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тихо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Чарівна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там диких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Як сядете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човна-довбанку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попливете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тихо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єриком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неодмінно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побачите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чирятку-маму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чиряточками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мишенята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шмигають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болотяних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курочок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крижнів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широконосок.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качатка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теплій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купаються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Остап Вишня  « Сом»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со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214546" cy="151447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вишн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0166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"Вода! У тебе немає ні смаку, ні кольору, ні запаху,  тебе не описати, тобою насолоджуються, не розуміючи, що ти таке. Ти не тільки потрібна, ти і є життя!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 наповнюєш нас радістю, яку не поясниш нашими почуттями. З тобою повертаються до нас сили. З якими ми вже попрощалися. По твоїй милості в нас знову починають вирувати висохлі джерела нашого серця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Антуан де Сент-Екзюпері   </a:t>
            </a:r>
          </a:p>
          <a:p>
            <a:pPr algn="ctr"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 пізнаємо цінність води лише тоді, коли джерело пересихає.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Бенжамін Франклін, політик</a:t>
            </a:r>
          </a:p>
          <a:p>
            <a:pPr>
              <a:buNone/>
            </a:pP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"Вода — наша мама.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всякого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І. Франко</a:t>
            </a: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572560" cy="914400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Відомі люди про воду…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3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Благословенна будь, моя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незаймана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згадуючи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добрішав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невичерпно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щедрим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подарунків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моя!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Щасливий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пив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незабутні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роки твою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веселу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воду, ходив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висипах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слухав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рибальських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човнах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давнину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лічив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перекинутому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буденних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калюжах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572164" cy="1143000"/>
          </a:xfrm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О.Довженко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“ Зачарована </a:t>
            </a:r>
            <a:r>
              <a:rPr lang="uk-UA" dirty="0" err="1" smtClean="0">
                <a:solidFill>
                  <a:srgbClr val="C00000"/>
                </a:solidFill>
              </a:rPr>
              <a:t>Десна”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User\Рабочий стол\довженк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0231" cy="1857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5" descr="C:\Documents and Settings\User\Рабочий стол\десн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0"/>
            <a:ext cx="2357422" cy="192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9068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</a:t>
            </a:r>
            <a:r>
              <a:rPr lang="uk-UA" b="1" dirty="0" smtClean="0">
                <a:solidFill>
                  <a:srgbClr val="7030A0"/>
                </a:solidFill>
              </a:rPr>
              <a:t>Стою при дніпровім розливі   —  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 Безмежна солодка вода!  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 Ми з нею багаті, щасливі.  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 О будьмо ж усі бережливі!  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 Як зникне солодка вода,  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Сльозами солоними світ зарида. </a:t>
            </a:r>
            <a:r>
              <a:rPr lang="uk-UA" b="1" dirty="0" smtClean="0"/>
              <a:t>       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Платон Воронько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Documents and Settings\User\Рабочий стол\ббббббб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86322"/>
            <a:ext cx="2552700" cy="17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Documents and Settings\User\Рабочий стол\дддддддддддддппппп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00108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01056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Дмитро</a:t>
            </a:r>
            <a:r>
              <a:rPr lang="ru-RU" dirty="0" smtClean="0"/>
              <a:t> ПАВЛИЧКО</a:t>
            </a:r>
            <a:br>
              <a:rPr lang="ru-RU" dirty="0" smtClean="0"/>
            </a:br>
            <a:r>
              <a:rPr lang="ru-RU" dirty="0" smtClean="0"/>
              <a:t>              « Ср</a:t>
            </a:r>
            <a:r>
              <a:rPr lang="uk-UA" dirty="0" smtClean="0"/>
              <a:t>і</a:t>
            </a:r>
            <a:r>
              <a:rPr lang="ru-RU" dirty="0" err="1" smtClean="0"/>
              <a:t>блиться</a:t>
            </a:r>
            <a:r>
              <a:rPr lang="ru-RU" dirty="0" smtClean="0"/>
              <a:t> </a:t>
            </a:r>
            <a:r>
              <a:rPr lang="ru-RU" dirty="0" err="1" smtClean="0"/>
              <a:t>дощ</a:t>
            </a:r>
            <a:r>
              <a:rPr lang="ru-RU" dirty="0" smtClean="0"/>
              <a:t>» </a:t>
            </a:r>
          </a:p>
        </p:txBody>
      </p:sp>
      <p:pic>
        <p:nvPicPr>
          <p:cNvPr id="3075" name="Picture 3" descr="C:\Documents and Settings\User\Рабочий стол\л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000232" cy="2214554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жжжжжж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14818"/>
            <a:ext cx="21621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Documents and Settings\User\Рабочий стол\дош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2286000" cy="152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2828836"/>
            <a:ext cx="6000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Сріблиться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тоненькому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тумані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ниточка в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прозорім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полотні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бличкучій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Тече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душу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сповнює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711519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день погожий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Надивитися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гріє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аж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пече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тече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Бистрі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як подружки,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Мчать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униз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дужче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дужче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«Ода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Користувач:Сонце"/>
              </a:rPr>
              <a:t>Валентина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Користувач:Сонце"/>
              </a:rPr>
              <a:t>Яцкул-Пантазьєва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Свята вода в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моїх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руках,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взята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Вона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дарує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Візьми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Чеповецький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\Рабочий стол\ддд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95797"/>
            <a:ext cx="3071834" cy="236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річ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5560" y="428604"/>
            <a:ext cx="287272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193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полив,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полив'яний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блищить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люди як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дідок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старесенький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кропив'яний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блискавки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визбирує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траві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Струшується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сад, як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парасолька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Мокрі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ниви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порожній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шлях...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корів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розсипана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квасолька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доганяє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хмари у полях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358082" cy="1143000"/>
          </a:xfrm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Ліна Костенко “ Дощ </a:t>
            </a:r>
            <a:r>
              <a:rPr lang="uk-UA" dirty="0" err="1" smtClean="0">
                <a:solidFill>
                  <a:srgbClr val="C00000"/>
                </a:solidFill>
              </a:rPr>
              <a:t>полив”</a:t>
            </a:r>
            <a:endParaRPr lang="ru-RU" dirty="0" err="1" smtClean="0">
              <a:solidFill>
                <a:srgbClr val="C00000"/>
              </a:solidFill>
            </a:endParaRPr>
          </a:p>
        </p:txBody>
      </p:sp>
      <p:pic>
        <p:nvPicPr>
          <p:cNvPr id="2052" name="Picture 4" descr="C:\Documents and Settings\User\Рабочий стол\жаб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14686"/>
            <a:ext cx="2609850" cy="175260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дощщщщщщщ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3" cy="1743075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їжа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286375"/>
            <a:ext cx="2895600" cy="157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Сплю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моя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підземна</a:t>
            </a:r>
            <a:endParaRPr lang="ru-RU" sz="8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розповідаю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а вона про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дуба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хмаринку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вона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студеним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молоком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мене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поїть</a:t>
            </a:r>
            <a:endParaRPr lang="ru-RU" sz="8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метелика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вона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водяного царства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русалку приводить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весняна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калина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забрати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мене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подобу</a:t>
            </a:r>
            <a:endParaRPr lang="ru-RU" sz="8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п’є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п’є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калинову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воду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золоті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соломинки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Ігор Калинець </a:t>
            </a:r>
            <a:b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“ </a:t>
            </a:r>
            <a:r>
              <a:rPr lang="uk-UA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Криничка”</a:t>
            </a:r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калинец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252666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User\Рабочий стол\єєєєєєєєєєєєєєєєєє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385765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5400684" cy="43765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 </a:t>
            </a:r>
          </a:p>
          <a:p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Кажуть люди: скільки криниць на землі, стільки зірок на небі. І якщо вам доводилося бачити, як падає небесниця, знайте — то десь замулилося джерело. 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Отже, щоб не згасали зірки,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оберігайте живі криниці!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3" descr="G:\малюнки до цо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0626" cy="2143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малюнки до цо\митм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2571736" cy="4643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User\Рабочий стол\джере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256"/>
            <a:ext cx="350043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       Тож шануймо Божий дар –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uk-UA" b="1" dirty="0" smtClean="0">
                <a:solidFill>
                  <a:srgbClr val="C00000"/>
                </a:solidFill>
              </a:rPr>
              <a:t>Води краплиночку із неба.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       І не кидай в ріку сміття,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       Води святої всім нам треба.</a:t>
            </a:r>
            <a:endParaRPr lang="ru-RU" dirty="0"/>
          </a:p>
        </p:txBody>
      </p:sp>
      <p:pic>
        <p:nvPicPr>
          <p:cNvPr id="4" name="Picture 4" descr="C:\Documents and Settings\User\Рабочий стол\тварин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2705100" cy="1685925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ььььььь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2705100" cy="1685925"/>
          </a:xfrm>
          <a:prstGeom prst="rect">
            <a:avLst/>
          </a:prstGeom>
          <a:noFill/>
        </p:spPr>
      </p:pic>
      <p:pic>
        <p:nvPicPr>
          <p:cNvPr id="8" name="Picture 3" descr="C:\Documents and Settings\User\Рабочий стол\жжжжжжж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643174" cy="164305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лебеді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72008"/>
            <a:ext cx="2276475" cy="2009775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єєєєєєє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14290"/>
            <a:ext cx="2628900" cy="1743075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ддддд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0"/>
            <a:ext cx="228600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perspectiveContrastingRightFacing"/>
            <a:lightRig rig="threePt" dir="t"/>
          </a:scene3d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i="1" dirty="0" smtClean="0"/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792958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32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Збережімо річку і криницю</a:t>
            </a:r>
          </a:p>
          <a:p>
            <a:pPr algn="ctr">
              <a:buNone/>
            </a:pPr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Пізнаваймо глибше, до пуття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Відкриваймо кожну таємницю,</a:t>
            </a:r>
          </a:p>
          <a:p>
            <a:pPr algn="ctr">
              <a:buNone/>
            </a:pPr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Зберігаймо воду і життя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User\Рабочий стол\єєєєєєєєє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3124200" cy="271464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рослин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500166" cy="271462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оооооо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928934"/>
            <a:ext cx="2643174" cy="3929066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риби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714752"/>
            <a:ext cx="2466975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81328"/>
            <a:ext cx="9286908" cy="4525963"/>
          </a:xfrm>
        </p:spPr>
        <p:txBody>
          <a:bodyPr/>
          <a:lstStyle/>
          <a:p>
            <a:pPr marL="0" lvl="0" indent="22860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Розляглася земля неозора, а найкраща вода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...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(прозора). </a:t>
            </a:r>
            <a:endParaRPr lang="ru-RU" sz="1600" i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На землі калинове намисто, а найкраща  вода...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чиста).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22860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Тут діброва шумить невмируща, а найкраща                                              вода ...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цілюща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22860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Ось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день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проминув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Ніч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коротка, а найкраща вода 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(солодка).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влучно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зауважили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вод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714884"/>
            <a:ext cx="3252793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Текло,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текло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та й лягло під скло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(Вода, лід.)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Впаде з неба — не розіб'ється, впаде у воду — розпливеться.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(Сніг.)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Взимку горою, а літом водою.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(Сніг.)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Що приходить тихо, а йде з шумом?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(Сніг.)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Мене просять і чекають, а як покажусь — утікають.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(Дощ.)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Сидить дід за подушками і стріляє галушками.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(Град.)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Сивий віл випив води повен діл.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(Туман.)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8. Без очей, а сльози ллє.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(Роса.)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чистого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ЩЩЩЩЩЩЩЩЩЩЩ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076" cy="150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Коли квітень з водою, то травень з травою.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Травнева роса краща вівса.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Чайка сіла у воду — чекай доброї погоди.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Треба нахилитися, щоб з криниці води напитися.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Ранні пташки росу п'ють, пізні — слізки ллють.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Вода все змиє, а злого слова — ні.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Не той молодець, що за водою пливе, а той, що проти води.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8. Хто топиться, той за соломинку вхопиться.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чистого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B050"/>
                </a:solidFill>
              </a:rPr>
              <a:t>Приказки, прислів'я, порівняння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661513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. У стозі пшениця, </a:t>
            </a:r>
          </a:p>
          <a:p>
            <a:pPr>
              <a:buNone/>
            </a:pP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стогом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криниця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щука-риба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грала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золоте перо мала,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сама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дивувала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хороше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вигравала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   2.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Чапля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ціпом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молотила,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                              воду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відерком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носила,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куліш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жабеняткам</a:t>
            </a: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                               на вечерю варила.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203348"/>
          </a:xfrm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чистого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воду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B050"/>
                </a:solidFill>
              </a:rPr>
              <a:t>Скоромовки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Documents and Settings\User\Рабочий стол\ЛЛЛЛЛЛЛЛЛЛЛ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385765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Водою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розлити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дружити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каламутити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навмисно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ускладнювати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заплутувати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решетом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носити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товкти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воду в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ступі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даремно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тратити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води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утекло (минуло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часу).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Як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води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росте 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легко,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Як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у воду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(точно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Виходити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сухим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води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уміло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будучи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винним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Вилами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писано (про те,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сумнів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І за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холодну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братися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9644130" cy="1143000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чистого </a:t>
            </a: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 воду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B050"/>
                </a:solidFill>
              </a:rPr>
              <a:t>Фразеологічні дослідження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Треба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раненько принести води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криниць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змішати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то буде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злагода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достаток, мир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лущити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сонях, як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ідеш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криниці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 воду,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тебе люди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плюватимуть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заглядати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криницю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відьма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поцілує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над криницею,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жаби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плаватимуть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Гріх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людям води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криниці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колодязя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копанки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C00000"/>
                </a:solidFill>
              </a:rPr>
              <a:t>Народ зауважив …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B050"/>
                </a:solidFill>
              </a:rPr>
              <a:t>Прикмети, вірування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User\Рабочий стол\кккккккк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243279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/>
              <a:t>Козацька</a:t>
            </a:r>
            <a:r>
              <a:rPr lang="ru-RU" b="1" dirty="0" smtClean="0"/>
              <a:t> </a:t>
            </a:r>
            <a:r>
              <a:rPr lang="ru-RU" b="1" dirty="0" err="1" smtClean="0"/>
              <a:t>криничка</a:t>
            </a:r>
            <a:endParaRPr lang="ru-RU" b="1" dirty="0" smtClean="0"/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відважного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татарського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набігу.В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сміливця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козацьким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викопали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криничку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посадили вербу.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краю села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криничка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прохожому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цілющу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воду.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Про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зоряний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Віз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одному краю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посуха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Люди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хворіли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помирали. Одна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смілива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пішла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воду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хворої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неньки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блукала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знайшла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Набрала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глечик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вирушила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зустріла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спраглих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поділилася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ними водою. Коли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глечику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лишилося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перепочити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Раптом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вискочив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перевернув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глечик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відчаї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Аж ось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глечика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вилетіли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небо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врятованих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восьма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маленька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зірочка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(пес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врятувався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випивши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трави).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зоряний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милосердній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дівчині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чистого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 воду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Легенди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перекази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515</TotalTime>
  <Words>1648</Words>
  <Application>Microsoft Office PowerPoint</Application>
  <PresentationFormat>Экран (4:3)</PresentationFormat>
  <Paragraphs>203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Вода як основа  життя  у фольклорі та художній літературі   ( презентація- дослідження)</vt:lpstr>
      <vt:lpstr>Слайд 2</vt:lpstr>
      <vt:lpstr>   Українці влучно зауважили… </vt:lpstr>
      <vt:lpstr>З чистого джерела народної мудрості  Загадки</vt:lpstr>
      <vt:lpstr> З чистого джерела народної мудрості  Приказки, прислів'я, порівняння </vt:lpstr>
      <vt:lpstr> З чистого джерела народної мудрості про воду Скоромовки </vt:lpstr>
      <vt:lpstr>З чистого джерела народної мудрості  про воду Фразеологічні дослідження</vt:lpstr>
      <vt:lpstr> Народ зауважив … Прикмети, вірування</vt:lpstr>
      <vt:lpstr>З чистого джерела народної мудрості  про воду Легенди та перекази</vt:lpstr>
      <vt:lpstr>Тарасова криниця</vt:lpstr>
      <vt:lpstr>Вода як символ життя у казках</vt:lpstr>
      <vt:lpstr>Вода у звичаях і традиціях українців</vt:lpstr>
      <vt:lpstr>Вода у звичаях і традиціях українців</vt:lpstr>
      <vt:lpstr>Образ криниці у фольклорі, літературі </vt:lpstr>
      <vt:lpstr>Т. Шевченко            “Москалева криниця”  </vt:lpstr>
      <vt:lpstr>Тарас Шевченко.Поезії </vt:lpstr>
      <vt:lpstr>М. Коцюбинський  “ Тіні забутих предків</vt:lpstr>
      <vt:lpstr>        Грінченко               “Криниця”</vt:lpstr>
      <vt:lpstr>Остап Вишня  « Сом»</vt:lpstr>
      <vt:lpstr>О.Довженко  “ Зачарована Десна”</vt:lpstr>
      <vt:lpstr>    Платон Воронько</vt:lpstr>
      <vt:lpstr> Дмитро ПАВЛИЧКО               « Сріблиться дощ» </vt:lpstr>
      <vt:lpstr>Ю. Чеповецький «Річка»</vt:lpstr>
      <vt:lpstr>Ліна Костенко “ Дощ полив”</vt:lpstr>
      <vt:lpstr>          Ігор Калинець                             “ Криничка” 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2016-04-09T16:24:43Z</dcterms:created>
  <dcterms:modified xsi:type="dcterms:W3CDTF">2016-04-17T15:12:42Z</dcterms:modified>
</cp:coreProperties>
</file>