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61" r:id="rId5"/>
    <p:sldId id="283" r:id="rId6"/>
    <p:sldId id="284" r:id="rId7"/>
    <p:sldId id="262" r:id="rId8"/>
    <p:sldId id="263" r:id="rId9"/>
    <p:sldId id="288" r:id="rId10"/>
    <p:sldId id="264" r:id="rId11"/>
    <p:sldId id="269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00"/>
    <a:srgbClr val="0033CC"/>
    <a:srgbClr val="CC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7" autoAdjust="0"/>
    <p:restoredTop sz="94660"/>
  </p:normalViewPr>
  <p:slideViewPr>
    <p:cSldViewPr>
      <p:cViewPr varScale="1">
        <p:scale>
          <a:sx n="108" d="100"/>
          <a:sy n="108" d="100"/>
        </p:scale>
        <p:origin x="16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0F7D9A-F518-48EB-9C90-EB2D072E8762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3A601-40E1-46EE-ADB4-7F0A30411352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uk.wikipedia.org/wiki/%D0%A1%D0%BF%D0%B8%D0%BD%D0%BD%D0%B8%D0%B9_%D0%BC%D0%BE%D0%B7%D0%BE%D0%BA" TargetMode="External"/><Relationship Id="rId3" Type="http://schemas.openxmlformats.org/officeDocument/2006/relationships/hyperlink" Target="https://uk.wikipedia.org/wiki/%D0%9A%D0%BB%D1%96%D1%82%D0%B8%D0%BD%D0%B0" TargetMode="External"/><Relationship Id="rId7" Type="http://schemas.openxmlformats.org/officeDocument/2006/relationships/hyperlink" Target="https://uk.wikipedia.org/wiki/%D0%93%D0%BE%D0%BB%D0%BE%D0%B2%D0%BD%D0%B8%D0%B9_%D0%BC%D0%BE%D0%B7%D0%BE%D0%BA" TargetMode="External"/><Relationship Id="rId2" Type="http://schemas.openxmlformats.org/officeDocument/2006/relationships/hyperlink" Target="https://uk.wikipedia.org/wiki/%D0%94%D0%B0%D0%B2%D0%BD%D1%8C%D0%BE%D0%B3%D1%80%D0%B5%D1%86%D1%8C%D0%BA%D0%B0_%D0%BC%D0%BE%D0%B2%D0%B0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k.wikipedia.org/wiki/%D0%9D%D0%B5%D1%80%D0%B2%D0%BE%D0%B2%D0%B0_%D1%81%D0%B8%D1%81%D1%82%D0%B5%D0%BC%D0%B0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s://uk.wikipedia.org/wiki/%D0%A1%D0%B8%D0%BD%D0%B0%D0%BF%D1%81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s://uk.wikipedia.org/wiki/%D0%A1%D0%B8%D0%B3%D0%BD%D0%B0%D0%BB" TargetMode="External"/><Relationship Id="rId9" Type="http://schemas.openxmlformats.org/officeDocument/2006/relationships/hyperlink" Target="https://uk.wikipedia.org/wiki/%D0%93%D0%B0%D0%BD%D0%B3%D0%BB%D1%96%D0%B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142852"/>
            <a:ext cx="8505854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400" b="1" dirty="0">
                <a:solidFill>
                  <a:srgbClr val="CC00CC"/>
                </a:solidFill>
                <a:latin typeface="Monotype Corsiva" pitchFamily="66" charset="0"/>
              </a:rPr>
              <a:t>БУДОВА НЕРВОВОЇ СИСТЕМИ.</a:t>
            </a:r>
          </a:p>
          <a:p>
            <a:pPr algn="ctr"/>
            <a:r>
              <a:rPr lang="uk-UA" sz="4400" b="1" dirty="0">
                <a:solidFill>
                  <a:srgbClr val="CC00CC"/>
                </a:solidFill>
                <a:latin typeface="Monotype Corsiva" pitchFamily="66" charset="0"/>
              </a:rPr>
              <a:t>ЦЕНТРАЛЬНА І ПЕРИФЕРИЧНА </a:t>
            </a:r>
          </a:p>
          <a:p>
            <a:pPr algn="ctr"/>
            <a:r>
              <a:rPr lang="uk-UA" sz="4400" b="1" dirty="0">
                <a:solidFill>
                  <a:srgbClr val="CC00CC"/>
                </a:solidFill>
                <a:latin typeface="Monotype Corsiva" pitchFamily="66" charset="0"/>
              </a:rPr>
              <a:t>НЕРВОВА СИСТЕМА ЛЮДИНИ.</a:t>
            </a:r>
            <a:endParaRPr lang="ru-RU" sz="44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659365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2928934"/>
            <a:ext cx="2643206" cy="3470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ervnayasistema-300x2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43174" y="2143116"/>
            <a:ext cx="3571900" cy="2381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Вегето-сосудистая-дистон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14942" y="4269796"/>
            <a:ext cx="3765835" cy="25882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4282" y="214290"/>
            <a:ext cx="8996502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/>
              <a:t>Нерви </a:t>
            </a:r>
            <a:r>
              <a:rPr lang="uk-UA" dirty="0" err="1"/>
              <a:t>зв</a:t>
            </a:r>
            <a:r>
              <a:rPr lang="en-US" dirty="0"/>
              <a:t>’</a:t>
            </a:r>
            <a:r>
              <a:rPr lang="uk-UA" dirty="0" err="1"/>
              <a:t>язують</a:t>
            </a:r>
            <a:r>
              <a:rPr lang="uk-UA" dirty="0"/>
              <a:t> відділи головного спинного  мозку з іншими органами і виконують</a:t>
            </a:r>
          </a:p>
          <a:p>
            <a:r>
              <a:rPr lang="uk-UA" dirty="0"/>
              <a:t>провідникову функцію – ними </a:t>
            </a:r>
            <a:r>
              <a:rPr lang="uk-UA" b="1" i="1" dirty="0">
                <a:solidFill>
                  <a:srgbClr val="CC00CC"/>
                </a:solidFill>
              </a:rPr>
              <a:t>передаються нервові імпульси</a:t>
            </a:r>
            <a:r>
              <a:rPr lang="uk-UA" dirty="0"/>
              <a:t>.</a:t>
            </a:r>
          </a:p>
          <a:p>
            <a:r>
              <a:rPr lang="uk-UA" dirty="0"/>
              <a:t>Передача імпульсу від одного відростка нейрона до іншого здійснюється хімічним</a:t>
            </a:r>
          </a:p>
          <a:p>
            <a:r>
              <a:rPr lang="uk-UA" dirty="0"/>
              <a:t>шляхом за допомогою спеціальних </a:t>
            </a:r>
            <a:r>
              <a:rPr lang="uk-UA" dirty="0" err="1"/>
              <a:t>міжнейронних</a:t>
            </a:r>
            <a:r>
              <a:rPr lang="uk-UA" dirty="0"/>
              <a:t> контактів – </a:t>
            </a:r>
            <a:r>
              <a:rPr lang="uk-UA" b="1" i="1" dirty="0" err="1">
                <a:solidFill>
                  <a:srgbClr val="009900"/>
                </a:solidFill>
              </a:rPr>
              <a:t>синапсів</a:t>
            </a:r>
            <a:r>
              <a:rPr lang="uk-UA" b="1" i="1" dirty="0">
                <a:solidFill>
                  <a:srgbClr val="009900"/>
                </a:solidFill>
              </a:rPr>
              <a:t>.</a:t>
            </a:r>
          </a:p>
          <a:p>
            <a:endParaRPr lang="uk-UA" b="1" i="1" dirty="0">
              <a:solidFill>
                <a:srgbClr val="009900"/>
              </a:solidFill>
            </a:endParaRPr>
          </a:p>
          <a:p>
            <a:r>
              <a:rPr lang="uk-UA" sz="2000" b="1" i="1" dirty="0" err="1">
                <a:solidFill>
                  <a:srgbClr val="009900"/>
                </a:solidFill>
              </a:rPr>
              <a:t>Синапс</a:t>
            </a:r>
            <a:r>
              <a:rPr lang="uk-UA" sz="2000" b="1" i="1" dirty="0">
                <a:solidFill>
                  <a:srgbClr val="009900"/>
                </a:solidFill>
              </a:rPr>
              <a:t> складається</a:t>
            </a:r>
            <a:r>
              <a:rPr lang="en-US" sz="2000" b="1" i="1" dirty="0">
                <a:solidFill>
                  <a:srgbClr val="009900"/>
                </a:solidFill>
              </a:rPr>
              <a:t>:</a:t>
            </a:r>
            <a:endParaRPr lang="uk-UA" sz="2000" b="1" i="1" dirty="0">
              <a:solidFill>
                <a:srgbClr val="009900"/>
              </a:solidFill>
            </a:endParaRPr>
          </a:p>
          <a:p>
            <a:pPr>
              <a:buBlip>
                <a:blip r:embed="rId2"/>
              </a:buBlip>
            </a:pPr>
            <a:r>
              <a:rPr lang="uk-UA" dirty="0"/>
              <a:t> </a:t>
            </a:r>
            <a:r>
              <a:rPr lang="uk-UA" dirty="0" err="1"/>
              <a:t>пресинаптичної</a:t>
            </a:r>
            <a:r>
              <a:rPr lang="uk-UA" dirty="0"/>
              <a:t> поверхні</a:t>
            </a:r>
          </a:p>
          <a:p>
            <a:pPr>
              <a:buBlip>
                <a:blip r:embed="rId2"/>
              </a:buBlip>
            </a:pPr>
            <a:r>
              <a:rPr lang="uk-UA" dirty="0"/>
              <a:t> синоптичної щілини</a:t>
            </a:r>
          </a:p>
          <a:p>
            <a:pPr>
              <a:buBlip>
                <a:blip r:embed="rId2"/>
              </a:buBlip>
            </a:pPr>
            <a:r>
              <a:rPr lang="uk-UA" dirty="0"/>
              <a:t> </a:t>
            </a:r>
            <a:r>
              <a:rPr lang="uk-UA" dirty="0" err="1"/>
              <a:t>постсинаптичної</a:t>
            </a:r>
            <a:r>
              <a:rPr lang="uk-UA" dirty="0"/>
              <a:t> поверхні</a:t>
            </a:r>
          </a:p>
          <a:p>
            <a:endParaRPr lang="uk-UA" dirty="0"/>
          </a:p>
          <a:p>
            <a:r>
              <a:rPr lang="uk-UA" dirty="0"/>
              <a:t>Речовини, що передають імпульс від однієї поверхні до іншої називаються </a:t>
            </a:r>
            <a:r>
              <a:rPr lang="uk-UA" b="1" i="1" dirty="0">
                <a:solidFill>
                  <a:srgbClr val="C00000"/>
                </a:solidFill>
              </a:rPr>
              <a:t>медіаторами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3" name="Рисунок 2" descr="802239772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3429000"/>
            <a:ext cx="3810027" cy="2857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23906" y="3507959"/>
            <a:ext cx="3910569" cy="2778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357166"/>
            <a:ext cx="5363391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0033CC"/>
                </a:solidFill>
              </a:rPr>
              <a:t>ЦЕНТРАЛЬНА НЕРВОВА СИСТЕМА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1571612"/>
            <a:ext cx="2310761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</a:rPr>
              <a:t>Головний мозок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1643050"/>
            <a:ext cx="226696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7030A0"/>
                </a:solidFill>
              </a:rPr>
              <a:t>Спинний мозок</a:t>
            </a:r>
            <a:endParaRPr lang="ru-RU" sz="2400" b="1" i="1" dirty="0">
              <a:solidFill>
                <a:srgbClr val="7030A0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428728" y="928670"/>
            <a:ext cx="1357322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72132" y="857232"/>
            <a:ext cx="1214446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image1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643182"/>
            <a:ext cx="3357586" cy="3357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rybalko-8-bio-9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566" y="2214555"/>
            <a:ext cx="3527784" cy="2214578"/>
          </a:xfrm>
          <a:prstGeom prst="rect">
            <a:avLst/>
          </a:prstGeom>
        </p:spPr>
      </p:pic>
      <p:pic>
        <p:nvPicPr>
          <p:cNvPr id="11" name="Рисунок 10" descr="spinnoj-mozg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43306" y="4429132"/>
            <a:ext cx="3079757" cy="23098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285728"/>
            <a:ext cx="5192447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0033CC"/>
                </a:solidFill>
              </a:rPr>
              <a:t>Периферична нервова система</a:t>
            </a:r>
            <a:endParaRPr lang="ru-RU" sz="2800" b="1" i="1" dirty="0">
              <a:solidFill>
                <a:srgbClr val="00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85926"/>
            <a:ext cx="277146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Черепно-мозкові нерви</a:t>
            </a:r>
          </a:p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(12 пар)</a:t>
            </a:r>
          </a:p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Спинномозкові нерви</a:t>
            </a:r>
          </a:p>
          <a:p>
            <a:pPr algn="ctr"/>
            <a:r>
              <a:rPr lang="uk-UA" sz="2000" b="1" i="1" dirty="0">
                <a:solidFill>
                  <a:srgbClr val="0033CC"/>
                </a:solidFill>
              </a:rPr>
              <a:t>(31 пара)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4942" y="1785926"/>
            <a:ext cx="3092641" cy="4001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000" b="1" i="1" dirty="0">
                <a:solidFill>
                  <a:srgbClr val="0033CC"/>
                </a:solidFill>
              </a:rPr>
              <a:t>Нервові сплетіння і вузли</a:t>
            </a:r>
            <a:endParaRPr lang="ru-RU" sz="2000" b="1" i="1" dirty="0">
              <a:solidFill>
                <a:srgbClr val="0033C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857356" y="785794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>
            <a:endCxn id="4" idx="0"/>
          </p:cNvCxnSpPr>
          <p:nvPr/>
        </p:nvCxnSpPr>
        <p:spPr>
          <a:xfrm>
            <a:off x="5572132" y="857232"/>
            <a:ext cx="1189131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slide-24.jpg"/>
          <p:cNvPicPr>
            <a:picLocks noChangeAspect="1"/>
          </p:cNvPicPr>
          <p:nvPr/>
        </p:nvPicPr>
        <p:blipFill>
          <a:blip r:embed="rId2" cstate="print"/>
          <a:srcRect l="7657" t="10327" r="8801"/>
          <a:stretch>
            <a:fillRect/>
          </a:stretch>
        </p:blipFill>
        <p:spPr>
          <a:xfrm>
            <a:off x="142845" y="3286124"/>
            <a:ext cx="3460808" cy="2786082"/>
          </a:xfrm>
          <a:prstGeom prst="rect">
            <a:avLst/>
          </a:prstGeom>
        </p:spPr>
      </p:pic>
      <p:pic>
        <p:nvPicPr>
          <p:cNvPr id="10" name="Рисунок 9" descr="-11-6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3751364" cy="28164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8794" y="357166"/>
            <a:ext cx="4443845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600" b="1" dirty="0">
                <a:solidFill>
                  <a:srgbClr val="CC00CC"/>
                </a:solidFill>
                <a:latin typeface="Monotype Corsiva" pitchFamily="66" charset="0"/>
              </a:rPr>
              <a:t>НЕРВОВА СИСТЕМА</a:t>
            </a:r>
            <a:endParaRPr lang="ru-RU" sz="3600" b="1" dirty="0">
              <a:solidFill>
                <a:srgbClr val="CC00CC"/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2844" y="2071678"/>
            <a:ext cx="3300584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B050"/>
                </a:solidFill>
              </a:rPr>
              <a:t>Соматична </a:t>
            </a:r>
          </a:p>
          <a:p>
            <a:pPr algn="ctr"/>
            <a:endParaRPr lang="uk-UA" sz="2000" b="1" i="1" dirty="0"/>
          </a:p>
          <a:p>
            <a:pPr algn="ctr"/>
            <a:r>
              <a:rPr lang="uk-UA" sz="2000" b="1" i="1" dirty="0"/>
              <a:t>регулює роботу скелетних</a:t>
            </a:r>
          </a:p>
          <a:p>
            <a:pPr algn="ctr"/>
            <a:r>
              <a:rPr lang="uk-UA" sz="2000" b="1" i="1" dirty="0"/>
              <a:t>м</a:t>
            </a:r>
            <a:r>
              <a:rPr lang="en-US" sz="2000" b="1" i="1" dirty="0"/>
              <a:t>’</a:t>
            </a:r>
            <a:r>
              <a:rPr lang="uk-UA" sz="2000" b="1" i="1" dirty="0"/>
              <a:t>язів, органів чуття</a:t>
            </a:r>
            <a:endParaRPr lang="ru-RU" sz="20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4643438" y="2071678"/>
            <a:ext cx="3872855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000" b="1" i="1" dirty="0">
                <a:solidFill>
                  <a:srgbClr val="00B050"/>
                </a:solidFill>
              </a:rPr>
              <a:t>Вегетативна</a:t>
            </a:r>
            <a:r>
              <a:rPr lang="uk-UA" sz="2000" b="1" i="1" dirty="0"/>
              <a:t> </a:t>
            </a:r>
          </a:p>
          <a:p>
            <a:pPr algn="ctr"/>
            <a:endParaRPr lang="uk-UA" sz="2000" b="1" i="1" dirty="0"/>
          </a:p>
          <a:p>
            <a:pPr algn="ctr"/>
            <a:r>
              <a:rPr lang="uk-UA" sz="2000" b="1" i="1" dirty="0"/>
              <a:t>регулює роботу всіх внутрішніх</a:t>
            </a:r>
          </a:p>
          <a:p>
            <a:pPr algn="ctr"/>
            <a:r>
              <a:rPr lang="uk-UA" sz="2000" b="1" i="1" dirty="0"/>
              <a:t>органів</a:t>
            </a:r>
            <a:endParaRPr lang="ru-RU" sz="2000" b="1" i="1" dirty="0"/>
          </a:p>
        </p:txBody>
      </p:sp>
      <p:cxnSp>
        <p:nvCxnSpPr>
          <p:cNvPr id="6" name="Прямая со стрелкой 5"/>
          <p:cNvCxnSpPr>
            <a:endCxn id="3" idx="0"/>
          </p:cNvCxnSpPr>
          <p:nvPr/>
        </p:nvCxnSpPr>
        <p:spPr>
          <a:xfrm rot="5400000">
            <a:off x="1789527" y="1003717"/>
            <a:ext cx="1071570" cy="10643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286380" y="1071546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 descr="rombovidna-myaz-funkcyi-velika-mala-rombopodbn-myazi-spini_55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3598127" cy="29384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2c4a591088100672ca315dda24a35fe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3609018"/>
            <a:ext cx="3143272" cy="3143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357166"/>
            <a:ext cx="5410584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800" b="1" i="1" dirty="0">
                <a:solidFill>
                  <a:srgbClr val="CC0066"/>
                </a:solidFill>
              </a:rPr>
              <a:t>ВЕГЕТАТИВНА НЕРВОВА СИСТЕМА</a:t>
            </a:r>
            <a:endParaRPr lang="ru-RU" sz="2800" b="1" i="1" dirty="0">
              <a:solidFill>
                <a:srgbClr val="CC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785926"/>
            <a:ext cx="2010487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33CC"/>
                </a:solidFill>
              </a:rPr>
              <a:t>Симпатична 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72066" y="1785926"/>
            <a:ext cx="2656496" cy="46166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0033CC"/>
                </a:solidFill>
              </a:rPr>
              <a:t>Парасимпатична </a:t>
            </a:r>
            <a:endParaRPr lang="ru-RU" sz="2400" b="1" i="1" dirty="0">
              <a:solidFill>
                <a:srgbClr val="0033CC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10800000" flipV="1">
            <a:off x="1714480" y="928670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5536413" y="892951"/>
            <a:ext cx="928694" cy="8572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42844" y="3286124"/>
            <a:ext cx="3836307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Збільшує інтенсивність діяльності</a:t>
            </a:r>
          </a:p>
          <a:p>
            <a:pPr algn="ctr"/>
            <a:r>
              <a:rPr lang="uk-UA" b="1" i="1" dirty="0">
                <a:solidFill>
                  <a:srgbClr val="990000"/>
                </a:solidFill>
              </a:rPr>
              <a:t>внутрішніх органів</a:t>
            </a:r>
            <a:endParaRPr lang="ru-RU" b="1" i="1" dirty="0">
              <a:solidFill>
                <a:srgbClr val="99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3286124"/>
            <a:ext cx="3730508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i="1" dirty="0">
                <a:solidFill>
                  <a:srgbClr val="990000"/>
                </a:solidFill>
              </a:rPr>
              <a:t>Зменшує </a:t>
            </a:r>
            <a:r>
              <a:rPr lang="uk-UA" b="1" i="1" dirty="0" err="1">
                <a:solidFill>
                  <a:srgbClr val="990000"/>
                </a:solidFill>
              </a:rPr>
              <a:t>інтенсивніть</a:t>
            </a:r>
            <a:r>
              <a:rPr lang="uk-UA" b="1" i="1" dirty="0">
                <a:solidFill>
                  <a:srgbClr val="990000"/>
                </a:solidFill>
              </a:rPr>
              <a:t> діяльності</a:t>
            </a:r>
          </a:p>
          <a:p>
            <a:pPr algn="ctr"/>
            <a:r>
              <a:rPr lang="uk-UA" b="1" i="1" dirty="0">
                <a:solidFill>
                  <a:srgbClr val="990000"/>
                </a:solidFill>
              </a:rPr>
              <a:t>внутрішніх органів</a:t>
            </a:r>
            <a:endParaRPr lang="ru-RU" b="1" i="1" dirty="0">
              <a:solidFill>
                <a:srgbClr val="990000"/>
              </a:solidFill>
            </a:endParaRPr>
          </a:p>
        </p:txBody>
      </p:sp>
      <p:cxnSp>
        <p:nvCxnSpPr>
          <p:cNvPr id="12" name="Прямая со стрелкой 11"/>
          <p:cNvCxnSpPr>
            <a:stCxn id="3" idx="2"/>
          </p:cNvCxnSpPr>
          <p:nvPr/>
        </p:nvCxnSpPr>
        <p:spPr>
          <a:xfrm rot="5400000">
            <a:off x="912018" y="2764301"/>
            <a:ext cx="1038533" cy="5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857884" y="2786058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регуляція – </a:t>
            </a: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 регуляція діяльності організму за допомогою нервових імпульсів.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686800" cy="4641379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 імпульси надходять </a:t>
            </a:r>
          </a:p>
          <a:p>
            <a:pPr marL="0" indent="0" algn="ctr">
              <a:buNone/>
            </a:pPr>
            <a:r>
              <a:rPr lang="uk-UA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 участю двох процесів</a:t>
            </a:r>
          </a:p>
          <a:p>
            <a:pPr marL="0" indent="0" algn="ctr">
              <a:buNone/>
            </a:pP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         Гальмування</a:t>
            </a:r>
            <a:endParaRPr lang="ru-RU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843808" y="2078529"/>
            <a:ext cx="1224136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4283968" y="2062572"/>
            <a:ext cx="136815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01008"/>
            <a:ext cx="470283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87916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148" y="0"/>
            <a:ext cx="8686800" cy="1498178"/>
          </a:xfrm>
        </p:spPr>
        <p:txBody>
          <a:bodyPr>
            <a:normAutofit fontScale="90000"/>
          </a:bodyPr>
          <a:lstStyle/>
          <a:p>
            <a:r>
              <a:rPr lang="uk-UA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Нервова тканина</a:t>
            </a:r>
            <a:r>
              <a:rPr lang="uk-UA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це сукупність клітин і міжклітинної речовини, що забезпечують нервову регуляцію організму людини.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36" b="8686"/>
          <a:stretch/>
        </p:blipFill>
        <p:spPr bwMode="auto">
          <a:xfrm>
            <a:off x="467544" y="1634846"/>
            <a:ext cx="8208912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337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214290"/>
            <a:ext cx="908748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>Нейрон</a:t>
            </a:r>
            <a:r>
              <a:rPr lang="ru-RU" dirty="0"/>
              <a:t> (</a:t>
            </a:r>
            <a:r>
              <a:rPr lang="ru-RU" dirty="0" err="1"/>
              <a:t>від</a:t>
            </a:r>
            <a:r>
              <a:rPr lang="ru-RU" dirty="0"/>
              <a:t> </a:t>
            </a:r>
            <a:r>
              <a:rPr lang="ru-RU" dirty="0" err="1">
                <a:hlinkClick r:id="rId2" tooltip="Давньогрецька мова"/>
              </a:rPr>
              <a:t>дав.-гр</a:t>
            </a:r>
            <a:r>
              <a:rPr lang="ru-RU" dirty="0">
                <a:hlinkClick r:id="rId2" tooltip="Давньогрецька мова"/>
              </a:rPr>
              <a:t>.</a:t>
            </a:r>
            <a:r>
              <a:rPr lang="ru-RU" dirty="0"/>
              <a:t> </a:t>
            </a:r>
            <a:r>
              <a:rPr lang="el-GR" i="1" dirty="0"/>
              <a:t>νεῦρον</a:t>
            </a:r>
            <a:r>
              <a:rPr lang="el-GR" dirty="0"/>
              <a:t> — </a:t>
            </a:r>
            <a:r>
              <a:rPr lang="ru-RU" dirty="0"/>
              <a:t>волокно, нерв)  — </a:t>
            </a:r>
            <a:r>
              <a:rPr lang="ru-RU" dirty="0" err="1"/>
              <a:t>електрично</a:t>
            </a:r>
            <a:r>
              <a:rPr lang="ru-RU" dirty="0"/>
              <a:t> </a:t>
            </a:r>
            <a:r>
              <a:rPr lang="ru-RU" dirty="0" err="1"/>
              <a:t>збудлива</a:t>
            </a:r>
            <a:r>
              <a:rPr lang="ru-RU" dirty="0"/>
              <a:t> </a:t>
            </a:r>
            <a:r>
              <a:rPr lang="ru-RU" dirty="0" err="1">
                <a:hlinkClick r:id="rId3" tooltip="Клітина"/>
              </a:rPr>
              <a:t>клітина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</a:p>
          <a:p>
            <a:r>
              <a:rPr lang="ru-RU" dirty="0" err="1"/>
              <a:t>обробляє</a:t>
            </a:r>
            <a:r>
              <a:rPr lang="ru-RU" dirty="0"/>
              <a:t> та </a:t>
            </a:r>
            <a:r>
              <a:rPr lang="ru-RU" dirty="0" err="1"/>
              <a:t>передає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електричного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хімічного</a:t>
            </a:r>
            <a:r>
              <a:rPr lang="ru-RU" dirty="0"/>
              <a:t> </a:t>
            </a:r>
            <a:r>
              <a:rPr lang="ru-RU" dirty="0">
                <a:hlinkClick r:id="rId4" tooltip="Сигнал"/>
              </a:rPr>
              <a:t>сигналу</a:t>
            </a:r>
            <a:r>
              <a:rPr lang="ru-RU" dirty="0"/>
              <a:t>. </a:t>
            </a:r>
          </a:p>
          <a:p>
            <a:r>
              <a:rPr lang="ru-RU" dirty="0"/>
              <a:t>Передача </a:t>
            </a:r>
            <a:r>
              <a:rPr lang="ru-RU" dirty="0" err="1"/>
              <a:t>хімічних</a:t>
            </a:r>
            <a:r>
              <a:rPr lang="ru-RU" dirty="0"/>
              <a:t> </a:t>
            </a:r>
            <a:r>
              <a:rPr lang="ru-RU" dirty="0" err="1"/>
              <a:t>сигналів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через </a:t>
            </a:r>
            <a:r>
              <a:rPr lang="ru-RU" dirty="0" err="1">
                <a:hlinkClick r:id="rId5" tooltip="Синапс"/>
              </a:rPr>
              <a:t>синапси</a:t>
            </a:r>
            <a:r>
              <a:rPr lang="ru-RU" dirty="0"/>
              <a:t> — </a:t>
            </a:r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контакти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</a:t>
            </a:r>
          </a:p>
          <a:p>
            <a:r>
              <a:rPr lang="ru-RU" dirty="0"/>
              <a:t>нейронами та </a:t>
            </a:r>
            <a:r>
              <a:rPr lang="ru-RU" dirty="0" err="1"/>
              <a:t>іншими</a:t>
            </a:r>
            <a:r>
              <a:rPr lang="ru-RU" dirty="0"/>
              <a:t> </a:t>
            </a:r>
            <a:r>
              <a:rPr lang="ru-RU" dirty="0" err="1"/>
              <a:t>клітинами</a:t>
            </a:r>
            <a:r>
              <a:rPr lang="ru-RU" dirty="0"/>
              <a:t>. </a:t>
            </a:r>
            <a:r>
              <a:rPr lang="ru-RU" dirty="0" err="1"/>
              <a:t>Нейрони</a:t>
            </a:r>
            <a:r>
              <a:rPr lang="ru-RU" dirty="0"/>
              <a:t> </a:t>
            </a:r>
            <a:r>
              <a:rPr lang="ru-RU" dirty="0" err="1"/>
              <a:t>є</a:t>
            </a:r>
            <a:r>
              <a:rPr lang="ru-RU" dirty="0"/>
              <a:t> </a:t>
            </a:r>
            <a:r>
              <a:rPr lang="ru-RU" dirty="0" err="1"/>
              <a:t>основними</a:t>
            </a:r>
            <a:r>
              <a:rPr lang="ru-RU" dirty="0"/>
              <a:t> компонентами </a:t>
            </a:r>
            <a:r>
              <a:rPr lang="ru-RU" dirty="0" err="1">
                <a:hlinkClick r:id="rId6" tooltip="Нервова система"/>
              </a:rPr>
              <a:t>нервової</a:t>
            </a:r>
            <a:r>
              <a:rPr lang="ru-RU" dirty="0">
                <a:hlinkClick r:id="rId6" tooltip="Нервова система"/>
              </a:rPr>
              <a:t> </a:t>
            </a:r>
            <a:r>
              <a:rPr lang="ru-RU" dirty="0" err="1">
                <a:hlinkClick r:id="rId6" tooltip="Нервова система"/>
              </a:rPr>
              <a:t>системи</a:t>
            </a:r>
            <a:r>
              <a:rPr lang="ru-RU" dirty="0"/>
              <a:t>,</a:t>
            </a:r>
          </a:p>
          <a:p>
            <a:r>
              <a:rPr lang="ru-RU" dirty="0"/>
              <a:t> яка </a:t>
            </a:r>
            <a:r>
              <a:rPr lang="ru-RU" dirty="0" err="1"/>
              <a:t>включає</a:t>
            </a:r>
            <a:r>
              <a:rPr lang="ru-RU" dirty="0"/>
              <a:t> </a:t>
            </a:r>
            <a:r>
              <a:rPr lang="ru-RU" dirty="0" err="1">
                <a:hlinkClick r:id="rId7" tooltip="Головний мозок"/>
              </a:rPr>
              <a:t>головний</a:t>
            </a:r>
            <a:r>
              <a:rPr lang="ru-RU" dirty="0"/>
              <a:t> та </a:t>
            </a:r>
            <a:r>
              <a:rPr lang="ru-RU" dirty="0" err="1">
                <a:hlinkClick r:id="rId8" tooltip="Спинний мозок"/>
              </a:rPr>
              <a:t>спинний</a:t>
            </a:r>
            <a:r>
              <a:rPr lang="ru-RU" dirty="0">
                <a:hlinkClick r:id="rId8" tooltip="Спинний мозок"/>
              </a:rPr>
              <a:t> </a:t>
            </a:r>
            <a:r>
              <a:rPr lang="ru-RU" dirty="0" err="1">
                <a:hlinkClick r:id="rId8" tooltip="Спинний мозок"/>
              </a:rPr>
              <a:t>мозок</a:t>
            </a:r>
            <a:r>
              <a:rPr lang="ru-RU" dirty="0"/>
              <a:t> </a:t>
            </a:r>
            <a:r>
              <a:rPr lang="ru-RU" dirty="0" err="1"/>
              <a:t>і</a:t>
            </a:r>
            <a:r>
              <a:rPr lang="ru-RU" dirty="0"/>
              <a:t> </a:t>
            </a:r>
            <a:r>
              <a:rPr lang="ru-RU" dirty="0" err="1"/>
              <a:t>периферичні</a:t>
            </a:r>
            <a:r>
              <a:rPr lang="ru-RU" dirty="0"/>
              <a:t> </a:t>
            </a:r>
            <a:r>
              <a:rPr lang="ru-RU" dirty="0" err="1">
                <a:hlinkClick r:id="rId9" tooltip="Ганглій"/>
              </a:rPr>
              <a:t>ганглії</a:t>
            </a:r>
            <a:r>
              <a:rPr lang="ru-RU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158" y="2000240"/>
            <a:ext cx="23996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Будова нейрона</a:t>
            </a:r>
            <a:r>
              <a:rPr lang="en-US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uk-UA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uk-UA" sz="2000" i="1" dirty="0"/>
              <a:t>тіло</a:t>
            </a:r>
          </a:p>
          <a:p>
            <a:pPr>
              <a:buFont typeface="Wingdings" pitchFamily="2" charset="2"/>
              <a:buChar char="Ø"/>
            </a:pPr>
            <a:r>
              <a:rPr lang="uk-UA" sz="2000" i="1" dirty="0"/>
              <a:t>дендрит</a:t>
            </a:r>
          </a:p>
          <a:p>
            <a:pPr>
              <a:buFont typeface="Wingdings" pitchFamily="2" charset="2"/>
              <a:buChar char="Ø"/>
            </a:pPr>
            <a:r>
              <a:rPr lang="uk-UA" sz="2000" i="1" dirty="0"/>
              <a:t>аксон</a:t>
            </a:r>
          </a:p>
          <a:p>
            <a:pPr>
              <a:buFont typeface="Wingdings" pitchFamily="2" charset="2"/>
              <a:buChar char="Ø"/>
            </a:pPr>
            <a:r>
              <a:rPr lang="uk-UA" sz="2000" i="1" dirty="0" err="1"/>
              <a:t>синапс</a:t>
            </a:r>
            <a:endParaRPr lang="ru-RU" sz="2000" i="1" dirty="0"/>
          </a:p>
        </p:txBody>
      </p:sp>
      <p:pic>
        <p:nvPicPr>
          <p:cNvPr id="4" name="Рисунок 3" descr="1011011238520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3714752"/>
            <a:ext cx="5238158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image00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614181" y="2000241"/>
            <a:ext cx="3387879" cy="42148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036496" cy="2852936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 </a:t>
            </a:r>
            <a:r>
              <a:rPr lang="uk-UA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реакція - відповідь організму на подразнення, яка здійснюється за участю НС.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рефлексів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регулюються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фізіологічні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функції</a:t>
            </a:r>
            <a:r>
              <a:rPr lang="ru-RU" sz="40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680520" cy="4916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0"/>
          <a:stretch/>
        </p:blipFill>
        <p:spPr bwMode="auto">
          <a:xfrm>
            <a:off x="51458" y="3099974"/>
            <a:ext cx="4304517" cy="3569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443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37112"/>
          </a:xfrm>
        </p:spPr>
        <p:txBody>
          <a:bodyPr>
            <a:noAutofit/>
          </a:bodyPr>
          <a:lstStyle/>
          <a:p>
            <a:pPr lvl="0" algn="l">
              <a:spcBef>
                <a:spcPts val="0"/>
              </a:spcBef>
            </a:pPr>
            <a:r>
              <a:rPr lang="uk-UA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Рефлекторна </a:t>
            </a: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дуга </a:t>
            </a:r>
            <a:r>
              <a:rPr lang="uk-UA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шлях по якому  проходить  нервовий імпульс.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Він складається з 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язкових</a:t>
            </a:r>
            <a:r>
              <a:rPr lang="uk-UA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ланок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1.Рецептор</a:t>
            </a:r>
            <a:br>
              <a:rPr lang="uk-UA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Доцентровий нейрон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чутливі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нервові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волокна,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збудження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центру.</a:t>
            </a:r>
            <a:b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нервової системи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Відцентровий нейрон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тіла нейронів центральної нервової системи, де відбувається переробка інформації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Руховий нейрон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 якому надходять імпульси до робочих органів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робочий орган (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ефектор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05064"/>
            <a:ext cx="6984775" cy="2551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891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44" y="428604"/>
            <a:ext cx="84508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Скупчення тіл нейронів у спинному і головному мозку</a:t>
            </a:r>
          </a:p>
          <a:p>
            <a:r>
              <a:rPr lang="uk-UA" sz="2800" dirty="0"/>
              <a:t> утворює </a:t>
            </a:r>
            <a:r>
              <a:rPr lang="uk-UA" sz="2800" b="1" i="1" dirty="0">
                <a:solidFill>
                  <a:srgbClr val="C00000"/>
                </a:solidFill>
              </a:rPr>
              <a:t>сіру речовину</a:t>
            </a:r>
            <a:r>
              <a:rPr lang="uk-UA" sz="2800" dirty="0"/>
              <a:t>,</a:t>
            </a:r>
          </a:p>
          <a:p>
            <a:r>
              <a:rPr lang="uk-UA" sz="2800" dirty="0"/>
              <a:t>а скупчення відростків – </a:t>
            </a:r>
            <a:r>
              <a:rPr lang="uk-UA" sz="2800" b="1" i="1" dirty="0">
                <a:solidFill>
                  <a:srgbClr val="C00000"/>
                </a:solidFill>
              </a:rPr>
              <a:t>білу речовину</a:t>
            </a:r>
            <a:r>
              <a:rPr lang="uk-UA" sz="2800" dirty="0"/>
              <a:t>.</a:t>
            </a:r>
            <a:endParaRPr lang="ru-RU" sz="2800" dirty="0"/>
          </a:p>
        </p:txBody>
      </p:sp>
      <p:pic>
        <p:nvPicPr>
          <p:cNvPr id="3" name="Рисунок 2" descr="image001 (1).jpg"/>
          <p:cNvPicPr>
            <a:picLocks noChangeAspect="1"/>
          </p:cNvPicPr>
          <p:nvPr/>
        </p:nvPicPr>
        <p:blipFill>
          <a:blip r:embed="rId2" cstate="print"/>
          <a:srcRect l="8639" t="7735" r="4044"/>
          <a:stretch>
            <a:fillRect/>
          </a:stretch>
        </p:blipFill>
        <p:spPr>
          <a:xfrm>
            <a:off x="2714612" y="1714488"/>
            <a:ext cx="3429024" cy="21668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sra-bla-rechovina-golovnogo-mozku_49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3" y="3929067"/>
            <a:ext cx="3583237" cy="2778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nervnayasistema-3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157" y="3929066"/>
            <a:ext cx="4179087" cy="27860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4612" y="285728"/>
            <a:ext cx="3550972" cy="5847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3200" b="1" dirty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ТИПИ  НЕЙРОНІВ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714488"/>
            <a:ext cx="2399247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C00CC"/>
                </a:solidFill>
              </a:rPr>
              <a:t>Чутливі</a:t>
            </a:r>
          </a:p>
          <a:p>
            <a:pPr algn="ctr"/>
            <a:r>
              <a:rPr lang="uk-UA" dirty="0"/>
              <a:t>(рецепторні, </a:t>
            </a:r>
            <a:r>
              <a:rPr lang="uk-UA" dirty="0" err="1"/>
              <a:t>аферетні</a:t>
            </a:r>
            <a:r>
              <a:rPr lang="uk-UA" dirty="0"/>
              <a:t>,</a:t>
            </a:r>
          </a:p>
          <a:p>
            <a:pPr algn="ctr"/>
            <a:r>
              <a:rPr lang="uk-UA" dirty="0"/>
              <a:t>доцентрові)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3786190"/>
            <a:ext cx="2845651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</a:rPr>
              <a:t>Збудження передається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з периферії до вузлів або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центральної нервової системи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9058" y="1643050"/>
            <a:ext cx="1287532" cy="7386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C00CC"/>
                </a:solidFill>
              </a:rPr>
              <a:t>Вставні</a:t>
            </a:r>
          </a:p>
          <a:p>
            <a:r>
              <a:rPr lang="uk-UA" dirty="0"/>
              <a:t>(проміжні)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571868" y="3786190"/>
            <a:ext cx="1992853" cy="923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</a:rPr>
              <a:t>Передають імпульси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всередині нервової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системи</a:t>
            </a:r>
            <a:endParaRPr lang="ru-RU" b="1" dirty="0">
              <a:latin typeface="Monotype Corsiva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388" y="1571612"/>
            <a:ext cx="2415085" cy="101566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sz="2400" b="1" i="1" dirty="0">
                <a:solidFill>
                  <a:srgbClr val="CC00CC"/>
                </a:solidFill>
              </a:rPr>
              <a:t>Рухові</a:t>
            </a:r>
          </a:p>
          <a:p>
            <a:pPr algn="ctr"/>
            <a:r>
              <a:rPr lang="uk-UA" dirty="0"/>
              <a:t>(</a:t>
            </a:r>
            <a:r>
              <a:rPr lang="uk-UA" dirty="0" err="1"/>
              <a:t>ефекторні</a:t>
            </a:r>
            <a:r>
              <a:rPr lang="uk-UA" dirty="0"/>
              <a:t>, еферентні,</a:t>
            </a:r>
          </a:p>
          <a:p>
            <a:pPr algn="ctr"/>
            <a:r>
              <a:rPr lang="uk-UA" dirty="0"/>
              <a:t>відцентрові)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3857628"/>
            <a:ext cx="2420856" cy="64633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k-UA" b="1" dirty="0">
                <a:latin typeface="Monotype Corsiva" pitchFamily="66" charset="0"/>
              </a:rPr>
              <a:t>Спрямовують імпульс до </a:t>
            </a:r>
          </a:p>
          <a:p>
            <a:pPr algn="ctr"/>
            <a:r>
              <a:rPr lang="uk-UA" b="1" dirty="0">
                <a:latin typeface="Monotype Corsiva" pitchFamily="66" charset="0"/>
              </a:rPr>
              <a:t>робочих органів</a:t>
            </a:r>
            <a:endParaRPr lang="ru-RU" b="1" dirty="0">
              <a:latin typeface="Monotype Corsiva" pitchFamily="66" charset="0"/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rot="10800000" flipV="1">
            <a:off x="1714480" y="928670"/>
            <a:ext cx="1714512" cy="7143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4143372" y="1285860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5643570" y="928670"/>
            <a:ext cx="1500198" cy="5715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857224" y="3286124"/>
            <a:ext cx="100013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3857620" y="3071810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rot="5400000">
            <a:off x="7000892" y="3214686"/>
            <a:ext cx="114300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Будова нервової системи</a:t>
            </a:r>
            <a:endParaRPr lang="ru-RU" sz="5400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2776"/>
            <a:ext cx="8640960" cy="544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30267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419</Words>
  <Application>Microsoft Office PowerPoint</Application>
  <PresentationFormat>Екран (4:3)</PresentationFormat>
  <Paragraphs>78</Paragraphs>
  <Slides>14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Wingdings</vt:lpstr>
      <vt:lpstr>Тема Office</vt:lpstr>
      <vt:lpstr>Презентація PowerPoint</vt:lpstr>
      <vt:lpstr>Нервова регуляція – це регуляція діяльності організму за допомогою нервових імпульсів.</vt:lpstr>
      <vt:lpstr>Нервова тканина – це сукупність клітин і міжклітинної речовини, що забезпечують нервову регуляцію організму людини.</vt:lpstr>
      <vt:lpstr>Презентація PowerPoint</vt:lpstr>
      <vt:lpstr>Рефлекс – реакція - відповідь організму на подразнення, яка здійснюється за участю НС.  За допомогою рефлексів регулюються всі основні фізіологічні функції.</vt:lpstr>
      <vt:lpstr>Рефлекторна дуга – шлях по якому  проходить  нервовий імпульс.  Він складається з обов’язкових  5 ланок:  1.Рецептор  2. Доцентровий нейрон– чутливі нервові волокна, що проводять збудження до центру.  3. Центр нервової системи 4. Відцентровий нейрон -  тіла нейронів центральної нервової системи, де відбувається переробка інформації  5. Руховий нейрон, по якому надходять імпульси до робочих органів  робочий орган (ефектор). </vt:lpstr>
      <vt:lpstr>Презентація PowerPoint</vt:lpstr>
      <vt:lpstr>Презентація PowerPoint</vt:lpstr>
      <vt:lpstr>Будова нервової системи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UserV</cp:lastModifiedBy>
  <cp:revision>54</cp:revision>
  <dcterms:created xsi:type="dcterms:W3CDTF">2018-02-17T14:22:18Z</dcterms:created>
  <dcterms:modified xsi:type="dcterms:W3CDTF">2025-02-18T15:29:41Z</dcterms:modified>
</cp:coreProperties>
</file>