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85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AC1CB-5D4F-4FBC-8E60-945DBCEBA517}" type="datetimeFigureOut">
              <a:rPr lang="uk-UA" smtClean="0"/>
              <a:t>20.08.2014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30DD-EAE3-4716-A617-757C03FEA8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31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30DD-EAE3-4716-A617-757C03FEA831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23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C4A-AB81-406F-8856-F4E5E489F106}" type="datetimeFigureOut">
              <a:rPr lang="uk-UA" smtClean="0"/>
              <a:t>20.08.2014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5FE-238C-4683-B8CF-C19DB0AF0D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86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C4A-AB81-406F-8856-F4E5E489F106}" type="datetimeFigureOut">
              <a:rPr lang="uk-UA" smtClean="0"/>
              <a:t>20.08.2014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5FE-238C-4683-B8CF-C19DB0AF0D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21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C4A-AB81-406F-8856-F4E5E489F106}" type="datetimeFigureOut">
              <a:rPr lang="uk-UA" smtClean="0"/>
              <a:t>20.08.2014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5FE-238C-4683-B8CF-C19DB0AF0D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01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C4A-AB81-406F-8856-F4E5E489F106}" type="datetimeFigureOut">
              <a:rPr lang="uk-UA" smtClean="0"/>
              <a:t>20.08.2014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5FE-238C-4683-B8CF-C19DB0AF0D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97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C4A-AB81-406F-8856-F4E5E489F106}" type="datetimeFigureOut">
              <a:rPr lang="uk-UA" smtClean="0"/>
              <a:t>20.08.2014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5FE-238C-4683-B8CF-C19DB0AF0D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095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C4A-AB81-406F-8856-F4E5E489F106}" type="datetimeFigureOut">
              <a:rPr lang="uk-UA" smtClean="0"/>
              <a:t>20.08.2014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5FE-238C-4683-B8CF-C19DB0AF0D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06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C4A-AB81-406F-8856-F4E5E489F106}" type="datetimeFigureOut">
              <a:rPr lang="uk-UA" smtClean="0"/>
              <a:t>20.08.2014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5FE-238C-4683-B8CF-C19DB0AF0D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634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C4A-AB81-406F-8856-F4E5E489F106}" type="datetimeFigureOut">
              <a:rPr lang="uk-UA" smtClean="0"/>
              <a:t>20.08.2014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5FE-238C-4683-B8CF-C19DB0AF0D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941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C4A-AB81-406F-8856-F4E5E489F106}" type="datetimeFigureOut">
              <a:rPr lang="uk-UA" smtClean="0"/>
              <a:t>20.08.2014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5FE-238C-4683-B8CF-C19DB0AF0D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382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C4A-AB81-406F-8856-F4E5E489F106}" type="datetimeFigureOut">
              <a:rPr lang="uk-UA" smtClean="0"/>
              <a:t>20.08.2014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5FE-238C-4683-B8CF-C19DB0AF0D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8C4A-AB81-406F-8856-F4E5E489F106}" type="datetimeFigureOut">
              <a:rPr lang="uk-UA" smtClean="0"/>
              <a:t>20.08.2014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65FE-238C-4683-B8CF-C19DB0AF0D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238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88C4A-AB81-406F-8856-F4E5E489F106}" type="datetimeFigureOut">
              <a:rPr lang="uk-UA" smtClean="0"/>
              <a:t>20.08.2014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A65FE-238C-4683-B8CF-C19DB0AF0D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218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6.png"/><Relationship Id="rId5" Type="http://schemas.openxmlformats.org/officeDocument/2006/relationships/image" Target="../media/image11.jpeg"/><Relationship Id="rId10" Type="http://schemas.openxmlformats.org/officeDocument/2006/relationships/slide" Target="slide1.xml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3.jpeg"/><Relationship Id="rId7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6.png"/><Relationship Id="rId2" Type="http://schemas.openxmlformats.org/officeDocument/2006/relationships/image" Target="../media/image27.jpeg"/><Relationship Id="rId16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5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84727" y="175491"/>
            <a:ext cx="8756073" cy="6502400"/>
          </a:xfrm>
          <a:prstGeom prst="roundRect">
            <a:avLst>
              <a:gd name="adj" fmla="val 6085"/>
            </a:avLst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84727" y="606582"/>
            <a:ext cx="8756074" cy="10005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47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 prstMaterial="dkEdge"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uk-UA" sz="5400" dirty="0" smtClean="0"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</a:gradFill>
                <a:effectLst>
                  <a:outerShdw blurRad="50800" dist="127000" dir="318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        </a:t>
            </a:r>
            <a:r>
              <a:rPr lang="uk-UA" sz="5400" dirty="0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</a:gradFill>
                <a:effectLst>
                  <a:outerShdw blurRad="50800" dist="127000" dir="318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Сухопутні війська</a:t>
            </a:r>
            <a:endParaRPr lang="uk-UA" sz="5400" dirty="0">
              <a:ln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</a:gradFill>
              <a:effectLst>
                <a:outerShdw blurRad="50800" dist="127000" dir="3180000" sx="101000" sy="101000" algn="ctr" rotWithShape="0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6" y="175491"/>
            <a:ext cx="1946495" cy="1946495"/>
          </a:xfrm>
          <a:prstGeom prst="rect">
            <a:avLst/>
          </a:prstGeom>
          <a:effectLst>
            <a:outerShdw blurRad="114300" dist="279400" dir="10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16047" y="2242592"/>
            <a:ext cx="8247707" cy="3927158"/>
          </a:xfrm>
          <a:prstGeom prst="roundRect">
            <a:avLst>
              <a:gd name="adj" fmla="val 612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  <a:lumMod val="7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361950" indent="-361950">
              <a:buFont typeface="Wingdings" panose="05000000000000000000" pitchFamily="2" charset="2"/>
              <a:buChar char="q"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latin typeface="FMBolyarPro 900" panose="02020504040000020004" pitchFamily="18" charset="0"/>
                <a:hlinkClick r:id="rId3" action="ppaction://hlinksldjump"/>
              </a:rPr>
              <a:t>Ракетні комплекси</a:t>
            </a:r>
            <a:endParaRPr lang="uk-UA" sz="2200" b="1" dirty="0" smtClean="0">
              <a:solidFill>
                <a:schemeClr val="accent6">
                  <a:lumMod val="50000"/>
                </a:schemeClr>
              </a:solidFill>
              <a:latin typeface="FMBolyarPro 900" panose="02020504040000020004" pitchFamily="18" charset="0"/>
            </a:endParaRPr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latin typeface="FMBolyarPro 900" panose="02020504040000020004" pitchFamily="18" charset="0"/>
                <a:hlinkClick r:id="rId4" action="ppaction://hlinksldjump"/>
              </a:rPr>
              <a:t>Наземна артилерія</a:t>
            </a:r>
            <a:endParaRPr lang="uk-UA" sz="2200" b="1" dirty="0" smtClean="0">
              <a:solidFill>
                <a:schemeClr val="accent6">
                  <a:lumMod val="50000"/>
                </a:schemeClr>
              </a:solidFill>
              <a:latin typeface="FMBolyarPro 900" panose="02020504040000020004" pitchFamily="18" charset="0"/>
            </a:endParaRPr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latin typeface="FMBolyarPro 900" panose="02020504040000020004" pitchFamily="18" charset="0"/>
                <a:hlinkClick r:id="rId5" action="ppaction://hlinksldjump"/>
              </a:rPr>
              <a:t>Танки</a:t>
            </a:r>
            <a:endParaRPr lang="uk-UA" sz="2200" b="1" dirty="0" smtClean="0">
              <a:solidFill>
                <a:schemeClr val="accent6">
                  <a:lumMod val="50000"/>
                </a:schemeClr>
              </a:solidFill>
              <a:latin typeface="FMBolyarPro 900" panose="02020504040000020004" pitchFamily="18" charset="0"/>
            </a:endParaRPr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latin typeface="FMBolyarPro 900" panose="02020504040000020004" pitchFamily="18" charset="0"/>
                <a:hlinkClick r:id="rId6" action="ppaction://hlinksldjump"/>
              </a:rPr>
              <a:t>Бойові машини піхоти та бойові машини десанту</a:t>
            </a:r>
            <a:endParaRPr lang="uk-UA" sz="2200" b="1" dirty="0" smtClean="0">
              <a:solidFill>
                <a:schemeClr val="accent6">
                  <a:lumMod val="50000"/>
                </a:schemeClr>
              </a:solidFill>
              <a:latin typeface="FMBolyarPro 900" panose="02020504040000020004" pitchFamily="18" charset="0"/>
            </a:endParaRPr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latin typeface="FMBolyarPro 900" panose="02020504040000020004" pitchFamily="18" charset="0"/>
                <a:hlinkClick r:id="rId7" action="ppaction://hlinksldjump"/>
              </a:rPr>
              <a:t>Бронетранспортери, бойові </a:t>
            </a:r>
            <a:r>
              <a:rPr lang="uk-UA" sz="2200" b="1" dirty="0" err="1" smtClean="0">
                <a:solidFill>
                  <a:schemeClr val="accent6">
                    <a:lumMod val="50000"/>
                  </a:schemeClr>
                </a:solidFill>
                <a:latin typeface="FMBolyarPro 900" panose="02020504040000020004" pitchFamily="18" charset="0"/>
                <a:hlinkClick r:id="rId7" action="ppaction://hlinksldjump"/>
              </a:rPr>
              <a:t>розвідувально</a:t>
            </a: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latin typeface="FMBolyarPro 900" panose="02020504040000020004" pitchFamily="18" charset="0"/>
                <a:hlinkClick r:id="rId7" action="ppaction://hlinksldjump"/>
              </a:rPr>
              <a:t>-дозорні машини</a:t>
            </a:r>
            <a:endParaRPr lang="uk-UA" sz="2200" b="1" dirty="0" smtClean="0">
              <a:solidFill>
                <a:schemeClr val="accent6">
                  <a:lumMod val="50000"/>
                </a:schemeClr>
              </a:solidFill>
              <a:latin typeface="FMBolyarPro 900" panose="02020504040000020004" pitchFamily="18" charset="0"/>
            </a:endParaRPr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latin typeface="FMBolyarPro 900" panose="02020504040000020004" pitchFamily="18" charset="0"/>
                <a:hlinkClick r:id="rId8" action="ppaction://hlinksldjump"/>
              </a:rPr>
              <a:t>Автомобільна техніка</a:t>
            </a:r>
            <a:endParaRPr lang="uk-UA" sz="2200" b="1" dirty="0" smtClean="0">
              <a:solidFill>
                <a:schemeClr val="accent6">
                  <a:lumMod val="50000"/>
                </a:schemeClr>
              </a:solidFill>
              <a:latin typeface="FMBolyarPro 900" panose="02020504040000020004" pitchFamily="18" charset="0"/>
            </a:endParaRPr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latin typeface="FMBolyarPro 900" panose="02020504040000020004" pitchFamily="18" charset="0"/>
                <a:hlinkClick r:id="rId9" action="ppaction://hlinksldjump"/>
              </a:rPr>
              <a:t>Реактивні системи залпового вогню</a:t>
            </a:r>
            <a:endParaRPr lang="uk-UA" sz="2200" b="1" dirty="0" smtClean="0">
              <a:solidFill>
                <a:schemeClr val="accent6">
                  <a:lumMod val="50000"/>
                </a:schemeClr>
              </a:solidFill>
              <a:latin typeface="FMBolyarPro 900" panose="02020504040000020004" pitchFamily="18" charset="0"/>
            </a:endParaRPr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latin typeface="FMBolyarPro 900" panose="02020504040000020004" pitchFamily="18" charset="0"/>
                <a:hlinkClick r:id="rId10" action="ppaction://hlinksldjump"/>
              </a:rPr>
              <a:t>Протитанкові ракетні комплекси</a:t>
            </a:r>
            <a:endParaRPr lang="uk-UA" sz="2200" b="1" dirty="0" smtClean="0">
              <a:solidFill>
                <a:schemeClr val="accent6">
                  <a:lumMod val="50000"/>
                </a:schemeClr>
              </a:solidFill>
              <a:latin typeface="FMBolyarPro 900" panose="02020504040000020004" pitchFamily="18" charset="0"/>
            </a:endParaRPr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uk-UA" sz="2200" b="1" dirty="0" smtClean="0">
                <a:solidFill>
                  <a:schemeClr val="accent6">
                    <a:lumMod val="50000"/>
                  </a:schemeClr>
                </a:solidFill>
                <a:latin typeface="FMBolyarPro 900" panose="02020504040000020004" pitchFamily="18" charset="0"/>
                <a:hlinkClick r:id="rId11" action="ppaction://hlinksldjump"/>
              </a:rPr>
              <a:t>Засоби протиповітряної оборони</a:t>
            </a:r>
            <a:endParaRPr lang="uk-UA" sz="2200" b="1" dirty="0">
              <a:solidFill>
                <a:schemeClr val="accent6">
                  <a:lumMod val="50000"/>
                </a:schemeClr>
              </a:solidFill>
              <a:latin typeface="FMBolyarPro 900" panose="02020504040000020004" pitchFamily="18" charset="0"/>
            </a:endParaRPr>
          </a:p>
        </p:txBody>
      </p:sp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65" y="6039310"/>
            <a:ext cx="797978" cy="797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6785" y="1770971"/>
            <a:ext cx="7106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23361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 Black" panose="020B0A04020102020204" pitchFamily="34" charset="0"/>
              </a:rPr>
              <a:t>Бойова</a:t>
            </a:r>
            <a:r>
              <a:rPr lang="ru-RU" sz="1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23361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 Black" panose="020B0A04020102020204" pitchFamily="34" charset="0"/>
              </a:rPr>
              <a:t> </a:t>
            </a:r>
            <a:r>
              <a:rPr lang="uk-UA" sz="1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23361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 Black" panose="020B0A04020102020204" pitchFamily="34" charset="0"/>
              </a:rPr>
              <a:t>техніка, що знаходиться на озброєнні сухопутних військ</a:t>
            </a:r>
            <a:endParaRPr lang="uk-UA" sz="1400" b="1" dirty="0">
              <a:ln>
                <a:solidFill>
                  <a:schemeClr val="accent6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233616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3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ool-f17.narod.ru/DreamHC/Download/tan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4"/>
          <a:stretch/>
        </p:blipFill>
        <p:spPr bwMode="auto">
          <a:xfrm>
            <a:off x="4567128" y="459839"/>
            <a:ext cx="4441072" cy="29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65" y="459839"/>
            <a:ext cx="4178599" cy="28691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21863" y="3177804"/>
            <a:ext cx="4486337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</a:rPr>
              <a:t>Зенітний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гарматно-ракетний</a:t>
            </a:r>
            <a:r>
              <a:rPr lang="ru-RU" sz="1400" b="1" dirty="0">
                <a:solidFill>
                  <a:schemeClr val="bg1"/>
                </a:solidFill>
              </a:rPr>
              <a:t> комплекс 9К22 «Тунгуска»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7064" y="3134384"/>
            <a:ext cx="4178599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chemeClr val="bg1"/>
                </a:solidFill>
              </a:rPr>
              <a:t>Зенітний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ракетний</a:t>
            </a:r>
            <a:r>
              <a:rPr lang="ru-RU" sz="1400" b="1" dirty="0">
                <a:solidFill>
                  <a:schemeClr val="bg1"/>
                </a:solidFill>
              </a:rPr>
              <a:t> комплекс 9А33 «Оса АКМ»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394" y="3462750"/>
            <a:ext cx="1666261" cy="15574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27601" y="4673147"/>
            <a:ext cx="3880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Засоби </a:t>
            </a:r>
            <a:r>
              <a:rPr lang="uk-UA" sz="40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протиповітряної оборони</a:t>
            </a:r>
          </a:p>
        </p:txBody>
      </p:sp>
      <p:pic>
        <p:nvPicPr>
          <p:cNvPr id="11" name="Рисунок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7452" y="6308331"/>
            <a:ext cx="566548" cy="566548"/>
          </a:xfrm>
          <a:prstGeom prst="rect">
            <a:avLst/>
          </a:prstGeom>
        </p:spPr>
      </p:pic>
      <p:pic>
        <p:nvPicPr>
          <p:cNvPr id="2050" name="Picture 2" descr="http://structure.mil.ru/images/military/military/photo/Copy%20of%20strela-10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6" y="3490626"/>
            <a:ext cx="4402132" cy="312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065" y="6466012"/>
            <a:ext cx="4712329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</a:rPr>
              <a:t>Зенітний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гарматно-ракетний</a:t>
            </a:r>
            <a:r>
              <a:rPr lang="ru-RU" sz="1400" b="1" dirty="0">
                <a:solidFill>
                  <a:schemeClr val="bg1"/>
                </a:solidFill>
              </a:rPr>
              <a:t> комплекс 9К35 «Стріла-10М»</a:t>
            </a:r>
          </a:p>
        </p:txBody>
      </p:sp>
    </p:spTree>
    <p:extLst>
      <p:ext uri="{BB962C8B-B14F-4D97-AF65-F5344CB8AC3E}">
        <p14:creationId xmlns:p14="http://schemas.microsoft.com/office/powerpoint/2010/main" val="15496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2751"/>
              </p:ext>
            </p:extLst>
          </p:nvPr>
        </p:nvGraphicFramePr>
        <p:xfrm>
          <a:off x="3980879" y="273139"/>
          <a:ext cx="5061527" cy="629705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061527"/>
              </a:tblGrid>
              <a:tr h="636885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Ракетний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ru-RU" sz="1000" b="1" dirty="0"/>
                        <a:t>комплекс </a:t>
                      </a:r>
                      <a:r>
                        <a:rPr lang="ru-RU" sz="1000" b="1" dirty="0" err="1"/>
                        <a:t>тактичних</a:t>
                      </a:r>
                      <a:r>
                        <a:rPr lang="ru-RU" sz="1000" b="1" dirty="0"/>
                        <a:t> ракет 9К79 «Точка» (9К79-1 «Точка-У») </a:t>
                      </a:r>
                      <a:r>
                        <a:rPr lang="ru-RU" sz="1000" b="1" dirty="0" err="1"/>
                        <a:t>призначений</a:t>
                      </a:r>
                      <a:r>
                        <a:rPr lang="ru-RU" sz="1000" b="1" dirty="0"/>
                        <a:t> для </a:t>
                      </a:r>
                      <a:r>
                        <a:rPr lang="ru-RU" sz="1000" b="1" dirty="0" err="1"/>
                        <a:t>ураження</a:t>
                      </a:r>
                      <a:r>
                        <a:rPr lang="ru-RU" sz="1000" b="1" dirty="0"/>
                        <a:t> </a:t>
                      </a:r>
                      <a:r>
                        <a:rPr lang="ru-RU" sz="1000" b="1" dirty="0" err="1"/>
                        <a:t>наземних</a:t>
                      </a:r>
                      <a:r>
                        <a:rPr lang="ru-RU" sz="1000" b="1" dirty="0"/>
                        <a:t> </a:t>
                      </a:r>
                      <a:r>
                        <a:rPr lang="ru-RU" sz="1000" b="1" dirty="0" err="1"/>
                        <a:t>засобів</a:t>
                      </a:r>
                      <a:r>
                        <a:rPr lang="ru-RU" sz="1000" b="1" dirty="0"/>
                        <a:t> </a:t>
                      </a:r>
                      <a:r>
                        <a:rPr lang="ru-RU" sz="1000" b="1" dirty="0" err="1"/>
                        <a:t>розвідувально-ударних</a:t>
                      </a:r>
                      <a:r>
                        <a:rPr lang="ru-RU" sz="1000" b="1" dirty="0"/>
                        <a:t> </a:t>
                      </a:r>
                      <a:r>
                        <a:rPr lang="ru-RU" sz="1000" b="1" dirty="0" err="1"/>
                        <a:t>комплексів</a:t>
                      </a:r>
                      <a:r>
                        <a:rPr lang="ru-RU" sz="1000" b="1" dirty="0"/>
                        <a:t>, </a:t>
                      </a:r>
                      <a:r>
                        <a:rPr lang="ru-RU" sz="1000" b="1" dirty="0" err="1"/>
                        <a:t>пунктів</a:t>
                      </a:r>
                      <a:r>
                        <a:rPr lang="ru-RU" sz="1000" b="1" dirty="0"/>
                        <a:t> </a:t>
                      </a:r>
                      <a:r>
                        <a:rPr lang="ru-RU" sz="1000" b="1" dirty="0" err="1"/>
                        <a:t>управління</a:t>
                      </a:r>
                      <a:r>
                        <a:rPr lang="ru-RU" sz="1000" b="1" dirty="0"/>
                        <a:t>, стоянок </a:t>
                      </a:r>
                      <a:r>
                        <a:rPr lang="ru-RU" sz="1000" b="1" dirty="0" err="1"/>
                        <a:t>літаків</a:t>
                      </a:r>
                      <a:r>
                        <a:rPr lang="ru-RU" sz="1000" b="1" dirty="0"/>
                        <a:t> та </a:t>
                      </a:r>
                      <a:r>
                        <a:rPr lang="ru-RU" sz="1000" b="1" dirty="0" err="1"/>
                        <a:t>вертольотів</a:t>
                      </a:r>
                      <a:r>
                        <a:rPr lang="ru-RU" sz="1000" b="1" dirty="0"/>
                        <a:t>, </a:t>
                      </a:r>
                      <a:r>
                        <a:rPr lang="ru-RU" sz="1000" b="1" dirty="0" err="1"/>
                        <a:t>резервних</a:t>
                      </a:r>
                      <a:r>
                        <a:rPr lang="ru-RU" sz="1000" b="1" dirty="0"/>
                        <a:t> </a:t>
                      </a:r>
                      <a:r>
                        <a:rPr lang="ru-RU" sz="1000" b="1" dirty="0" err="1"/>
                        <a:t>угрупувань</a:t>
                      </a:r>
                      <a:r>
                        <a:rPr lang="ru-RU" sz="1000" b="1" dirty="0"/>
                        <a:t> </a:t>
                      </a:r>
                      <a:r>
                        <a:rPr lang="ru-RU" sz="1000" b="1" dirty="0" err="1"/>
                        <a:t>військ</a:t>
                      </a:r>
                      <a:r>
                        <a:rPr lang="ru-RU" sz="1000" b="1" dirty="0"/>
                        <a:t>, </a:t>
                      </a:r>
                      <a:r>
                        <a:rPr lang="ru-RU" sz="1000" b="1" dirty="0" err="1"/>
                        <a:t>сховищ</a:t>
                      </a:r>
                      <a:r>
                        <a:rPr lang="ru-RU" sz="1000" b="1" dirty="0"/>
                        <a:t> з </a:t>
                      </a:r>
                      <a:r>
                        <a:rPr lang="ru-RU" sz="1000" b="1" dirty="0" err="1"/>
                        <a:t>боєприпасами</a:t>
                      </a:r>
                      <a:r>
                        <a:rPr lang="ru-RU" sz="1000" b="1" dirty="0"/>
                        <a:t>, </a:t>
                      </a:r>
                      <a:r>
                        <a:rPr lang="ru-RU" sz="1000" b="1" dirty="0" err="1"/>
                        <a:t>палива</a:t>
                      </a:r>
                      <a:r>
                        <a:rPr lang="ru-RU" sz="1000" b="1" dirty="0"/>
                        <a:t> та </a:t>
                      </a:r>
                      <a:r>
                        <a:rPr lang="ru-RU" sz="1000" b="1" dirty="0" err="1"/>
                        <a:t>інших</a:t>
                      </a:r>
                      <a:r>
                        <a:rPr lang="ru-RU" sz="1000" b="1" dirty="0"/>
                        <a:t> </a:t>
                      </a:r>
                      <a:r>
                        <a:rPr lang="ru-RU" sz="1000" b="1" dirty="0" err="1"/>
                        <a:t>матеріальних</a:t>
                      </a:r>
                      <a:r>
                        <a:rPr lang="ru-RU" sz="1000" b="1" dirty="0"/>
                        <a:t> </a:t>
                      </a:r>
                      <a:r>
                        <a:rPr lang="ru-RU" sz="1000" b="1" dirty="0" err="1"/>
                        <a:t>засобів</a:t>
                      </a:r>
                      <a:r>
                        <a:rPr lang="ru-RU" sz="1000" b="1" dirty="0"/>
                        <a:t>.</a:t>
                      </a:r>
                      <a:endParaRPr lang="ru-RU" sz="10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686" marR="10686" marT="10686" marB="10686" anchor="ctr"/>
                </a:tc>
              </a:tr>
              <a:tr h="3714452">
                <a:tc>
                  <a:txBody>
                    <a:bodyPr/>
                    <a:lstStyle/>
                    <a:p>
                      <a:pPr lvl="1"/>
                      <a:endParaRPr lang="uk-UA" sz="1000" b="1" dirty="0" smtClean="0"/>
                    </a:p>
                    <a:p>
                      <a:pPr lvl="1"/>
                      <a:r>
                        <a:rPr lang="uk-UA" sz="1000" b="1" dirty="0" smtClean="0"/>
                        <a:t>Рік </a:t>
                      </a:r>
                      <a:r>
                        <a:rPr lang="uk-UA" sz="1000" b="1" dirty="0"/>
                        <a:t>прийняття </a:t>
                      </a:r>
                      <a:r>
                        <a:rPr lang="uk-UA" sz="1000" b="1" dirty="0" err="1"/>
                        <a:t>наозброєння</a:t>
                      </a:r>
                      <a:r>
                        <a:rPr lang="uk-UA" sz="1000" b="1" dirty="0"/>
                        <a:t> — 1976/89; </a:t>
                      </a:r>
                      <a:br>
                        <a:rPr lang="uk-UA" sz="1000" b="1" dirty="0"/>
                      </a:br>
                      <a:r>
                        <a:rPr lang="uk-UA" sz="1000" b="1" dirty="0"/>
                        <a:t>Маса пускової установки, т — 18; </a:t>
                      </a:r>
                      <a:br>
                        <a:rPr lang="uk-UA" sz="1000" b="1" dirty="0"/>
                      </a:br>
                      <a:r>
                        <a:rPr lang="uk-UA" sz="1000" b="1" dirty="0"/>
                        <a:t>Екіпаж, </a:t>
                      </a:r>
                      <a:r>
                        <a:rPr lang="uk-UA" sz="1000" b="1" dirty="0" err="1"/>
                        <a:t>чол</a:t>
                      </a:r>
                      <a:r>
                        <a:rPr lang="uk-UA" sz="1000" b="1" dirty="0"/>
                        <a:t>. — 4;</a:t>
                      </a:r>
                    </a:p>
                    <a:p>
                      <a:pPr lvl="1"/>
                      <a:r>
                        <a:rPr lang="uk-UA" sz="1000" b="1" dirty="0"/>
                        <a:t>Швидкість руху, км/год.: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uk-UA" sz="1000" b="1" dirty="0"/>
                        <a:t>по шосе — 70;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uk-UA" sz="1000" b="1" dirty="0"/>
                        <a:t>на плаву — 8;</a:t>
                      </a:r>
                    </a:p>
                    <a:p>
                      <a:pPr lvl="1"/>
                      <a:r>
                        <a:rPr lang="uk-UA" sz="1000" b="1" dirty="0"/>
                        <a:t>Запас ходу по пальному, км — 650;</a:t>
                      </a:r>
                    </a:p>
                    <a:p>
                      <a:pPr lvl="1"/>
                      <a:r>
                        <a:rPr lang="uk-UA" sz="1000" b="1" dirty="0"/>
                        <a:t>Габаритні розміри (мм):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uk-UA" sz="1000" b="1" dirty="0"/>
                        <a:t>ширина — 2782;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uk-UA" sz="1000" b="1" dirty="0"/>
                        <a:t>висота — 2416;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uk-UA" sz="1000" b="1" dirty="0"/>
                        <a:t>довжина — 9485;</a:t>
                      </a:r>
                    </a:p>
                    <a:p>
                      <a:pPr lvl="1"/>
                      <a:r>
                        <a:rPr lang="uk-UA" sz="1000" b="1" dirty="0"/>
                        <a:t>Тип ракети — керована на всій траєкторії з РДТП </a:t>
                      </a:r>
                      <a:r>
                        <a:rPr lang="uk-UA" sz="1000" b="1" dirty="0" err="1"/>
                        <a:t>одноступінчата</a:t>
                      </a:r>
                      <a:r>
                        <a:rPr lang="uk-UA" sz="1000" b="1" dirty="0"/>
                        <a:t> з невід’ємною БЧ, 9М79К,Ф,Ф-Р</a:t>
                      </a:r>
                      <a:br>
                        <a:rPr lang="uk-UA" sz="1000" b="1" dirty="0"/>
                      </a:br>
                      <a:r>
                        <a:rPr lang="uk-UA" sz="1000" b="1" dirty="0"/>
                        <a:t>Тип бойової частини: фугасні — 9Н123Ф (162 </a:t>
                      </a:r>
                      <a:r>
                        <a:rPr lang="uk-UA" sz="1000" b="1" dirty="0" err="1"/>
                        <a:t>кг.виб</a:t>
                      </a:r>
                      <a:r>
                        <a:rPr lang="uk-UA" sz="1000" b="1" dirty="0"/>
                        <a:t>./р);</a:t>
                      </a:r>
                      <a:br>
                        <a:rPr lang="uk-UA" sz="1000" b="1" dirty="0"/>
                      </a:br>
                      <a:r>
                        <a:rPr lang="uk-UA" sz="1000" b="1" dirty="0"/>
                        <a:t>касетна — 9Н123К (50 б/</a:t>
                      </a:r>
                      <a:r>
                        <a:rPr lang="uk-UA" sz="1000" b="1" dirty="0" err="1"/>
                        <a:t>ел</a:t>
                      </a:r>
                      <a:r>
                        <a:rPr lang="uk-UA" sz="1000" b="1" dirty="0"/>
                        <a:t>);</a:t>
                      </a:r>
                      <a:br>
                        <a:rPr lang="uk-UA" sz="1000" b="1" dirty="0"/>
                      </a:br>
                      <a:r>
                        <a:rPr lang="uk-UA" sz="1000" b="1" dirty="0"/>
                        <a:t>Тип системи управління — автономна, інерційна, керована на всій траєкторії;</a:t>
                      </a:r>
                    </a:p>
                    <a:p>
                      <a:pPr lvl="1"/>
                      <a:r>
                        <a:rPr lang="uk-UA" sz="1000" b="1" dirty="0"/>
                        <a:t>Дальність пуску (для Точки / Точки-У), км: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uk-UA" sz="1000" b="1" dirty="0"/>
                        <a:t>максимальна — 70/120;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uk-UA" sz="1000" b="1" dirty="0"/>
                        <a:t>мінімальна — 15/15;</a:t>
                      </a:r>
                    </a:p>
                    <a:p>
                      <a:pPr lvl="1"/>
                      <a:r>
                        <a:rPr lang="uk-UA" sz="1000" b="1" dirty="0"/>
                        <a:t>Максимальна висота траєкторії, км — 26; </a:t>
                      </a:r>
                      <a:br>
                        <a:rPr lang="uk-UA" sz="1000" b="1" dirty="0"/>
                      </a:br>
                      <a:r>
                        <a:rPr lang="uk-UA" sz="1000" b="1" dirty="0"/>
                        <a:t>Точність стрільби (пуску), м — 250/50 ; </a:t>
                      </a:r>
                      <a:br>
                        <a:rPr lang="uk-UA" sz="1000" b="1" dirty="0"/>
                      </a:br>
                      <a:r>
                        <a:rPr lang="uk-UA" sz="1000" b="1" dirty="0"/>
                        <a:t>Маса ракети, кг — 2000; </a:t>
                      </a:r>
                      <a:br>
                        <a:rPr lang="uk-UA" sz="1000" b="1" dirty="0"/>
                      </a:br>
                      <a:r>
                        <a:rPr lang="uk-UA" sz="1000" b="1" dirty="0"/>
                        <a:t>Маса головної частини, кг — 482; </a:t>
                      </a:r>
                      <a:br>
                        <a:rPr lang="uk-UA" sz="1000" b="1" dirty="0"/>
                      </a:br>
                      <a:r>
                        <a:rPr lang="uk-UA" sz="1000" b="1" dirty="0"/>
                        <a:t>Маса вибухової речовини, кг</a:t>
                      </a:r>
                      <a:br>
                        <a:rPr lang="uk-UA" sz="1000" b="1" dirty="0"/>
                      </a:br>
                      <a:r>
                        <a:rPr lang="uk-UA" sz="1000" b="1" dirty="0"/>
                        <a:t>9Н123Ф — 162,5;</a:t>
                      </a:r>
                      <a:br>
                        <a:rPr lang="uk-UA" sz="1000" b="1" dirty="0"/>
                      </a:br>
                      <a:r>
                        <a:rPr lang="uk-UA" sz="1000" b="1" dirty="0"/>
                        <a:t>9Н 123 К — 50 бойових елементів по 1,45</a:t>
                      </a:r>
                      <a:br>
                        <a:rPr lang="uk-UA" sz="1000" b="1" dirty="0"/>
                      </a:br>
                      <a:r>
                        <a:rPr lang="uk-UA" sz="1000" b="1" dirty="0"/>
                        <a:t>Час переведення з похідного в бойове положення −16 хв.</a:t>
                      </a:r>
                    </a:p>
                    <a:p>
                      <a:pPr lvl="1"/>
                      <a:r>
                        <a:rPr lang="uk-UA" sz="1000" b="1" dirty="0"/>
                        <a:t>Площа ураження, га: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uk-UA" sz="1000" b="1" dirty="0"/>
                        <a:t>9Н123Ф — до 3;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uk-UA" sz="1000" b="1" dirty="0"/>
                        <a:t>9Н 123 К — до 7;</a:t>
                      </a:r>
                    </a:p>
                    <a:p>
                      <a:pPr lvl="1"/>
                      <a:r>
                        <a:rPr lang="uk-UA" sz="1000" b="1" dirty="0"/>
                        <a:t>База: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uk-UA" sz="1000" b="1" dirty="0"/>
                        <a:t>пускової установки 9П129М/1 — БАЗ-5921;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uk-UA" sz="1000" b="1" dirty="0"/>
                        <a:t>ТЗМ 9Т218/1 — БАЗ-5922;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uk-UA" sz="1000" b="1" dirty="0"/>
                        <a:t>Тип та марка двигуна — 5Д20Б;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uk-UA" sz="1000" b="1" dirty="0"/>
                        <a:t>Макс. потужність, кВт (к/с) — 220 (300);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uk-UA" sz="1000" b="1" dirty="0"/>
                        <a:t>Паливо, яке використовується — ДП.</a:t>
                      </a:r>
                      <a:endParaRPr lang="uk-UA" sz="10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686" marR="10686" marT="10686" marB="10686"/>
                </a:tc>
              </a:tr>
            </a:tbl>
          </a:graphicData>
        </a:graphic>
      </p:graphicFrame>
      <p:pic>
        <p:nvPicPr>
          <p:cNvPr id="1030" name="Picture 6" descr="http://www.mil.gov.ua/content/armament/to4ka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" b="3811"/>
          <a:stretch/>
        </p:blipFill>
        <p:spPr bwMode="auto">
          <a:xfrm>
            <a:off x="436437" y="804072"/>
            <a:ext cx="3351131" cy="20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437" y="2910934"/>
            <a:ext cx="3357009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РК ТР 9К79 «Точка» (9К79-1 «Точка-У»)</a:t>
            </a:r>
            <a:endParaRPr lang="ru-RU" sz="1600" dirty="0">
              <a:solidFill>
                <a:schemeClr val="bg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845" y="209846"/>
            <a:ext cx="36006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Ракетні комплекси</a:t>
            </a:r>
          </a:p>
          <a:p>
            <a:pPr algn="ctr"/>
            <a:r>
              <a:rPr lang="uk-UA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endParaRPr lang="uk-UA" sz="32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536" y="906818"/>
            <a:ext cx="2024464" cy="1892319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7452" y="6308331"/>
            <a:ext cx="566548" cy="566548"/>
          </a:xfrm>
          <a:prstGeom prst="rect">
            <a:avLst/>
          </a:prstGeom>
        </p:spPr>
      </p:pic>
      <p:pic>
        <p:nvPicPr>
          <p:cNvPr id="4098" name="Picture 2" descr="http://www.snariad.ru/wp-content/gallery/grntochka-u/tochka-u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7" y="3246708"/>
            <a:ext cx="3351131" cy="32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31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www.mil.gov.ua/content/armament/gitcunt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" y="121799"/>
            <a:ext cx="3157240" cy="211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il.gov.ua/content/armament/mcta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" y="4524287"/>
            <a:ext cx="3169668" cy="22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www.mil.gov.ua/content/armament/akaci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91" y="117187"/>
            <a:ext cx="2753199" cy="211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008" y="187888"/>
            <a:ext cx="2552109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</a:rPr>
              <a:t>Самохідна гаубиця 2С5 «Гіацинт-С»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www.mil.gov.ua/content/armament/gvozdika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12" y="119591"/>
            <a:ext cx="2881033" cy="211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il.gov.ua/content/armament/mcta_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" y="2378321"/>
            <a:ext cx="3182214" cy="20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il.gov.ua/content/armament/d30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90" y="4589306"/>
            <a:ext cx="2753200" cy="220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mil.gov.ua/content/armament/rapir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91" y="2378321"/>
            <a:ext cx="2753199" cy="214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7008" y="4661734"/>
            <a:ext cx="2512804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</a:rPr>
              <a:t>Самохідна гаубиця 2С19 «МСТА-С»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11832" y="187888"/>
            <a:ext cx="2373855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</a:rPr>
              <a:t>Самохідна гаубиця 2С3 «Акація»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594" y="187888"/>
            <a:ext cx="2534668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</a:rPr>
              <a:t>Самохідна гаубиця 2С1 «Гвоздика»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008" y="2514762"/>
            <a:ext cx="179049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</a:rPr>
              <a:t>Гаубиця 2А65 «МСТА-Б»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11832" y="4661734"/>
            <a:ext cx="1060355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</a:rPr>
              <a:t>Гаубиця Д-30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8746" y="2460440"/>
            <a:ext cx="2770567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 smtClean="0">
                <a:solidFill>
                  <a:schemeClr val="bg1"/>
                </a:solidFill>
              </a:rPr>
              <a:t>Протитанкова гармата МТ-12 «Рапіра»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35832" y="4256225"/>
            <a:ext cx="28841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Наземна </a:t>
            </a:r>
          </a:p>
          <a:p>
            <a:pPr algn="ctr"/>
            <a:r>
              <a:rPr lang="uk-UA" sz="4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артилерія</a:t>
            </a:r>
            <a:endParaRPr lang="uk-UA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0577" y="2237150"/>
            <a:ext cx="2334970" cy="2182557"/>
          </a:xfrm>
          <a:prstGeom prst="rect">
            <a:avLst/>
          </a:prstGeom>
        </p:spPr>
      </p:pic>
      <p:pic>
        <p:nvPicPr>
          <p:cNvPr id="20" name="Рисунок 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7452" y="6308331"/>
            <a:ext cx="566548" cy="5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il.gov.ua/content/armament/T64B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2" y="348574"/>
            <a:ext cx="3903057" cy="31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il.gov.ua/content/armament/t64bm_byl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81" y="348573"/>
            <a:ext cx="4290190" cy="30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il.gov.ua/content/armament/T8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3" y="3651579"/>
            <a:ext cx="4199059" cy="293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874" y="3531796"/>
            <a:ext cx="2334970" cy="21825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67541" y="5714353"/>
            <a:ext cx="1875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Танки </a:t>
            </a:r>
            <a:endParaRPr lang="uk-UA" sz="4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4288" y="519241"/>
            <a:ext cx="142045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Танк Т-64 БВ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58533" y="519241"/>
            <a:ext cx="234692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Танк Т-64 БМ «Булат»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6910" y="3743516"/>
            <a:ext cx="110947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Танк Т-84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7452" y="6308331"/>
            <a:ext cx="566548" cy="5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il.gov.ua/content/armament/bmp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5" y="145927"/>
            <a:ext cx="4151397" cy="26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il.gov.ua/content/armament/bmp2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04" y="145927"/>
            <a:ext cx="3735418" cy="270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9110" y="236462"/>
            <a:ext cx="77457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1"/>
                </a:solidFill>
              </a:rPr>
              <a:t>БМП-1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tank-tula.clan.su/kartinki_novostey/1259238139_bmd4_30-1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0" y="3909425"/>
            <a:ext cx="4180719" cy="267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61065" y="236462"/>
            <a:ext cx="77457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1"/>
                </a:solidFill>
              </a:rPr>
              <a:t>БМП-2</a:t>
            </a:r>
          </a:p>
        </p:txBody>
      </p:sp>
      <p:pic>
        <p:nvPicPr>
          <p:cNvPr id="3078" name="Picture 6" descr="http://upload.wikimedia.org/wikipedia/commons/8/89/BMD-2_-_137AirborneRegiment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/>
          <a:stretch/>
        </p:blipFill>
        <p:spPr bwMode="auto">
          <a:xfrm>
            <a:off x="4901757" y="3896232"/>
            <a:ext cx="4085131" cy="268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0483" y="3909425"/>
            <a:ext cx="912429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1"/>
                </a:solidFill>
              </a:rPr>
              <a:t>БМД-1П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34706" y="3909425"/>
            <a:ext cx="782587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chemeClr val="bg1"/>
                </a:solidFill>
              </a:rPr>
              <a:t>БМД-2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5566" y="2393906"/>
            <a:ext cx="90284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320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Бойові</a:t>
            </a:r>
            <a:r>
              <a:rPr lang="ru-RU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ru-RU" sz="320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машини</a:t>
            </a:r>
            <a:r>
              <a:rPr lang="ru-RU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ru-RU" sz="320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піхоти</a:t>
            </a:r>
            <a:r>
              <a:rPr lang="ru-RU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 та </a:t>
            </a:r>
            <a:r>
              <a:rPr lang="ru-RU" sz="320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бойові</a:t>
            </a:r>
            <a:r>
              <a:rPr lang="ru-RU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ru-RU" sz="320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машини</a:t>
            </a:r>
            <a:r>
              <a:rPr lang="ru-RU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 десанту</a:t>
            </a:r>
            <a:r>
              <a:rPr lang="uk-UA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endParaRPr lang="uk-UA" sz="32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313" y="3369399"/>
            <a:ext cx="1392208" cy="1301333"/>
          </a:xfrm>
          <a:prstGeom prst="rect">
            <a:avLst/>
          </a:prstGeom>
        </p:spPr>
      </p:pic>
      <p:pic>
        <p:nvPicPr>
          <p:cNvPr id="14" name="Рисунок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7452" y="6308331"/>
            <a:ext cx="566548" cy="5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9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l.gov.ua/content/armament/btr7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9" y="144838"/>
            <a:ext cx="3407548" cy="21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il.gov.ua/content/armament/btr8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20" y="144838"/>
            <a:ext cx="4555353" cy="21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l.gov.ua/content/armament/brm1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"/>
          <a:stretch/>
        </p:blipFill>
        <p:spPr bwMode="auto">
          <a:xfrm>
            <a:off x="246109" y="2406774"/>
            <a:ext cx="3419298" cy="199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il.gov.ua/content/armament/brdm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1787"/>
          <a:stretch/>
        </p:blipFill>
        <p:spPr bwMode="auto">
          <a:xfrm>
            <a:off x="5694224" y="2406774"/>
            <a:ext cx="3054549" cy="199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il.gov.ua/content/armament/btr_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"/>
          <a:stretch/>
        </p:blipFill>
        <p:spPr bwMode="auto">
          <a:xfrm>
            <a:off x="246109" y="4617265"/>
            <a:ext cx="3076513" cy="20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8469" y="4738156"/>
            <a:ext cx="77053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БТР-Д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94224" y="2406774"/>
            <a:ext cx="96693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БРДМ-2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7946" y="2429524"/>
            <a:ext cx="95571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БРМ-1К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93420" y="144838"/>
            <a:ext cx="84907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БТР-80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6109" y="144838"/>
            <a:ext cx="84907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БТР-70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657" y="2591440"/>
            <a:ext cx="2334970" cy="218255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77301" y="4682791"/>
            <a:ext cx="5171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Бронетранспортери, бойові </a:t>
            </a:r>
            <a:r>
              <a:rPr lang="uk-UA" sz="360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розвідувально</a:t>
            </a:r>
            <a:r>
              <a:rPr lang="uk-UA" sz="36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-дозорні машини </a:t>
            </a:r>
          </a:p>
        </p:txBody>
      </p:sp>
      <p:pic>
        <p:nvPicPr>
          <p:cNvPr id="16" name="Рисунок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7452" y="6308331"/>
            <a:ext cx="566548" cy="5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8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l.gov.ua/content/armament/avto/uaz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7" y="349297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l.gov.ua/content/armament/avto/gaz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77" y="349297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il.gov.ua/content/armament/avto/zil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97" y="349297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il.gov.ua/content/armament/avto/ural43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70" y="349297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il.gov.ua/content/armament/avto/kamaz43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7" y="2015135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il.gov.ua/content/armament/avto/kraz2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77" y="2015135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mil.gov.ua/content/armament/avto/uaz452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97" y="2024928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mil.gov.ua/content/armament/avto/maz53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17" y="2024928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mil.gov.ua/content/armament/avto/maz54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7" y="3692371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mil.gov.ua/content/armament/avto/mtl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24" y="3680973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mil.gov.ua/content/armament/avto/gm35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44" y="3700559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mil.gov.ua/content/armament/avto/zil13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70" y="3700559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mil.gov.ua/content/armament/avto/brem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4" y="5346811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057" y="5346811"/>
            <a:ext cx="11171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sz="1000" b="1" dirty="0">
                <a:solidFill>
                  <a:schemeClr val="bg1"/>
                </a:solidFill>
              </a:rPr>
              <a:t>Броньована ремонтно-евакуаційна машина БРЕМ-1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68544" y="4777267"/>
            <a:ext cx="909223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ЗІЛ-135ЛМ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49191" y="3680973"/>
            <a:ext cx="1970411" cy="2539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</a:rPr>
              <a:t>ГМ-352, 355, 579, 577, 569, 567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7090" y="3680973"/>
            <a:ext cx="623889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МТ-ЛБ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64845" y="4754548"/>
            <a:ext cx="768159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МАЗ-543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54317" y="2024928"/>
            <a:ext cx="768159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МАЗ-537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1897" y="3106571"/>
            <a:ext cx="1190519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УАЗ-452А, 3962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5783" y="3106571"/>
            <a:ext cx="141519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КРАЗ-250, 257, 260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7232" y="2024928"/>
            <a:ext cx="1415772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КАМАЗ-4310, 5320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75983" y="1463291"/>
            <a:ext cx="1360694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УРАЛ-4320, 43202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6424" y="1435391"/>
            <a:ext cx="678391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ЗІЛ-131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10376" y="1443899"/>
            <a:ext cx="608628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ГАЗ-66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48635" y="1435391"/>
            <a:ext cx="1095685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УАЗ-469, 3151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30699" y="5573044"/>
            <a:ext cx="4137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Автомобільна техніка 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18586" y="5214766"/>
            <a:ext cx="1392208" cy="1301333"/>
          </a:xfrm>
          <a:prstGeom prst="rect">
            <a:avLst/>
          </a:prstGeom>
        </p:spPr>
      </p:pic>
      <p:pic>
        <p:nvPicPr>
          <p:cNvPr id="31" name="Рисунок 30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7452" y="6308331"/>
            <a:ext cx="566548" cy="5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l.gov.ua/content/armament/smerch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0" y="3590965"/>
            <a:ext cx="4220447" cy="28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il.gov.ua/content/armament/yraga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12" y="216803"/>
            <a:ext cx="4573476" cy="301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l.gov.ua/content/armament/grad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9" y="221809"/>
            <a:ext cx="4038784" cy="31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08192" y="221809"/>
            <a:ext cx="218399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РСЗВ 9К57 «Ураган»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4978" y="3590965"/>
            <a:ext cx="21451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РСЗВ 9К58 «Смерч»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4649" y="221809"/>
            <a:ext cx="196592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РСЗВ 9К51 «Град»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8187" y="3727543"/>
            <a:ext cx="4064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  <a:p>
            <a:pPr algn="ctr"/>
            <a:r>
              <a:rPr lang="uk-UA" sz="40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Реактивні системи залпового вогню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840" y="3261542"/>
            <a:ext cx="1392208" cy="1301333"/>
          </a:xfrm>
          <a:prstGeom prst="rect">
            <a:avLst/>
          </a:prstGeom>
        </p:spPr>
      </p:pic>
      <p:pic>
        <p:nvPicPr>
          <p:cNvPr id="11" name="Рисунок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7452" y="6308331"/>
            <a:ext cx="566548" cy="5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435" y="310113"/>
            <a:ext cx="2218167" cy="2073378"/>
          </a:xfrm>
          <a:prstGeom prst="rect">
            <a:avLst/>
          </a:prstGeom>
        </p:spPr>
      </p:pic>
      <p:pic>
        <p:nvPicPr>
          <p:cNvPr id="1028" name="Picture 4" descr="http://www.kbm.ru/local/images/kbm/img_0218_m_jpg_1404390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6"/>
          <a:stretch/>
        </p:blipFill>
        <p:spPr bwMode="auto">
          <a:xfrm>
            <a:off x="316218" y="206519"/>
            <a:ext cx="5323489" cy="31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15038" y="2303366"/>
            <a:ext cx="32289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  <a:p>
            <a:pPr algn="ctr"/>
            <a:r>
              <a:rPr lang="uk-UA" sz="40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Протитанкові ракетні комплекси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1533" y="2951580"/>
            <a:ext cx="269817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ПТРК «Штурм-С» (9П149)</a:t>
            </a:r>
          </a:p>
        </p:txBody>
      </p:sp>
      <p:pic>
        <p:nvPicPr>
          <p:cNvPr id="2" name="Picture 2" descr="http://tn.new.fishki.net/26/upload/post/201403/02/1248143/5_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1" b="10147"/>
          <a:stretch/>
        </p:blipFill>
        <p:spPr bwMode="auto">
          <a:xfrm>
            <a:off x="316218" y="3666654"/>
            <a:ext cx="5323489" cy="29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08922" y="6257805"/>
            <a:ext cx="263078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ПТРК «Конкурс» (9П148)</a:t>
            </a:r>
          </a:p>
        </p:txBody>
      </p:sp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7452" y="6308331"/>
            <a:ext cx="566548" cy="5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93" id="{0FECE019-A6E7-427E-B762-29A7FF3CE3E0}" vid="{F204ADD4-3BAB-4F8B-8E4A-68F71A767CC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Тема93</Template>
  <TotalTime>301</TotalTime>
  <Words>261</Words>
  <Application>Microsoft Office PowerPoint</Application>
  <PresentationFormat>Экран (4:3)</PresentationFormat>
  <Paragraphs>92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 Unicode MS</vt:lpstr>
      <vt:lpstr>Arial</vt:lpstr>
      <vt:lpstr>Arial Black</vt:lpstr>
      <vt:lpstr>Calibri</vt:lpstr>
      <vt:lpstr>Calibri Light</vt:lpstr>
      <vt:lpstr>FMBolyarPro 900</vt:lpstr>
      <vt:lpstr>Impact</vt:lpstr>
      <vt:lpstr>Wingdings</vt:lpstr>
      <vt:lpstr>Тема93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Савенко</dc:creator>
  <cp:lastModifiedBy>Сергей Савенко</cp:lastModifiedBy>
  <cp:revision>27</cp:revision>
  <dcterms:created xsi:type="dcterms:W3CDTF">2014-08-07T05:19:59Z</dcterms:created>
  <dcterms:modified xsi:type="dcterms:W3CDTF">2014-08-20T10:51:51Z</dcterms:modified>
</cp:coreProperties>
</file>