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65" r:id="rId5"/>
    <p:sldId id="266" r:id="rId6"/>
    <p:sldId id="273" r:id="rId7"/>
    <p:sldId id="270" r:id="rId8"/>
    <p:sldId id="274" r:id="rId9"/>
    <p:sldId id="271" r:id="rId10"/>
    <p:sldId id="272" r:id="rId11"/>
    <p:sldId id="269" r:id="rId12"/>
    <p:sldId id="275" r:id="rId13"/>
    <p:sldId id="279" r:id="rId14"/>
    <p:sldId id="262" r:id="rId15"/>
    <p:sldId id="263" r:id="rId16"/>
    <p:sldId id="264" r:id="rId17"/>
    <p:sldId id="280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25" t="10418" r="17149" b="36634"/>
          <a:stretch>
            <a:fillRect/>
          </a:stretch>
        </p:blipFill>
        <p:spPr bwMode="auto">
          <a:xfrm>
            <a:off x="1142975" y="1785926"/>
            <a:ext cx="68998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/>
              <a:t>Історичні чергування</a:t>
            </a:r>
            <a:endParaRPr lang="uk-UA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13" t="18309" r="18925" b="31182"/>
          <a:stretch>
            <a:fillRect/>
          </a:stretch>
        </p:blipFill>
        <p:spPr bwMode="auto">
          <a:xfrm>
            <a:off x="0" y="1857364"/>
            <a:ext cx="8956539" cy="415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501122" cy="18573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Вправа 91.</a:t>
            </a:r>
            <a:br>
              <a:rPr lang="uk-UA" dirty="0" smtClean="0"/>
            </a:br>
            <a:r>
              <a:rPr lang="uk-UA" sz="3100" i="1" u="sng" dirty="0" smtClean="0"/>
              <a:t>Напишіть у </a:t>
            </a:r>
            <a:r>
              <a:rPr lang="uk-UA" sz="3100" i="1" u="sng" dirty="0" err="1" smtClean="0"/>
              <a:t>чаті</a:t>
            </a:r>
            <a:r>
              <a:rPr lang="uk-UA" sz="3100" i="1" u="sng" dirty="0" smtClean="0"/>
              <a:t>,</a:t>
            </a:r>
            <a:br>
              <a:rPr lang="uk-UA" sz="3100" i="1" u="sng" dirty="0" smtClean="0"/>
            </a:br>
            <a:r>
              <a:rPr lang="uk-UA" sz="3100" i="1" u="sng" dirty="0" smtClean="0"/>
              <a:t>у яких виділених словах чергування не відбувається.</a:t>
            </a:r>
            <a:endParaRPr lang="uk-UA" sz="3100" i="1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07" t="19888" r="26028" b="39074"/>
          <a:stretch>
            <a:fillRect/>
          </a:stretch>
        </p:blipFill>
        <p:spPr bwMode="auto">
          <a:xfrm>
            <a:off x="857224" y="2500306"/>
            <a:ext cx="78279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21466" r="27804" b="7506"/>
          <a:stretch>
            <a:fillRect/>
          </a:stretch>
        </p:blipFill>
        <p:spPr bwMode="auto">
          <a:xfrm>
            <a:off x="785786" y="928670"/>
            <a:ext cx="7500990" cy="46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20" t="37250" r="23364" b="24868"/>
          <a:stretch>
            <a:fillRect/>
          </a:stretch>
        </p:blipFill>
        <p:spPr bwMode="auto">
          <a:xfrm>
            <a:off x="223180" y="2357430"/>
            <a:ext cx="89208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u="sng" dirty="0" smtClean="0"/>
              <a:t>Якою частиною мови є записані слова?</a:t>
            </a:r>
            <a:endParaRPr lang="uk-UA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Летіти – літати.</a:t>
            </a:r>
          </a:p>
          <a:p>
            <a:r>
              <a:rPr lang="uk-UA" sz="4000" dirty="0" smtClean="0"/>
              <a:t>Берегти – оберігати.</a:t>
            </a:r>
          </a:p>
          <a:p>
            <a:r>
              <a:rPr lang="uk-UA" sz="4000" dirty="0" smtClean="0"/>
              <a:t>Випекти – випікати.</a:t>
            </a:r>
          </a:p>
          <a:p>
            <a:pPr>
              <a:buNone/>
            </a:pPr>
            <a:endParaRPr lang="uk-UA" sz="4000" dirty="0" smtClean="0"/>
          </a:p>
          <a:p>
            <a:pPr>
              <a:buNone/>
            </a:pPr>
            <a:r>
              <a:rPr lang="uk-UA" i="1" u="sng" dirty="0" smtClean="0"/>
              <a:t>Чергування </a:t>
            </a:r>
            <a:r>
              <a:rPr lang="en-US" i="1" u="sng" dirty="0" smtClean="0"/>
              <a:t>[</a:t>
            </a:r>
            <a:r>
              <a:rPr lang="uk-UA" i="1" u="sng" dirty="0" smtClean="0"/>
              <a:t>е</a:t>
            </a:r>
            <a:r>
              <a:rPr lang="en-US" i="1" u="sng" dirty="0" smtClean="0"/>
              <a:t>]</a:t>
            </a:r>
            <a:r>
              <a:rPr lang="uk-UA" i="1" u="sng" dirty="0" smtClean="0"/>
              <a:t> з </a:t>
            </a:r>
            <a:r>
              <a:rPr lang="en-US" i="1" u="sng" dirty="0" smtClean="0"/>
              <a:t>[</a:t>
            </a:r>
            <a:r>
              <a:rPr lang="uk-UA" i="1" u="sng" dirty="0" smtClean="0"/>
              <a:t>і</a:t>
            </a:r>
            <a:r>
              <a:rPr lang="en-US" i="1" u="sng" dirty="0" smtClean="0"/>
              <a:t>]</a:t>
            </a:r>
            <a:r>
              <a:rPr lang="uk-UA" i="1" u="sng" dirty="0" smtClean="0"/>
              <a:t> перед наголошеним </a:t>
            </a:r>
            <a:r>
              <a:rPr lang="en-US" i="1" u="sng" dirty="0" smtClean="0"/>
              <a:t>[</a:t>
            </a:r>
            <a:r>
              <a:rPr lang="uk-UA" i="1" u="sng" dirty="0" smtClean="0"/>
              <a:t>а</a:t>
            </a:r>
            <a:r>
              <a:rPr lang="en-US" i="1" u="sng" dirty="0" smtClean="0"/>
              <a:t>]</a:t>
            </a:r>
            <a:r>
              <a:rPr lang="uk-UA" i="1" u="sng" dirty="0" smtClean="0"/>
              <a:t>.</a:t>
            </a:r>
            <a:endParaRPr lang="uk-UA" i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Терти – витирати.</a:t>
            </a:r>
          </a:p>
          <a:p>
            <a:r>
              <a:rPr lang="uk-UA" dirty="0" smtClean="0"/>
              <a:t>Заберу – забирати.</a:t>
            </a:r>
          </a:p>
          <a:p>
            <a:endParaRPr lang="uk-UA" dirty="0" smtClean="0"/>
          </a:p>
          <a:p>
            <a:pPr>
              <a:buNone/>
            </a:pPr>
            <a:r>
              <a:rPr lang="uk-UA" i="1" u="sng" dirty="0" smtClean="0"/>
              <a:t>Чергування </a:t>
            </a:r>
            <a:r>
              <a:rPr lang="en-US" i="1" u="sng" dirty="0" smtClean="0"/>
              <a:t>[</a:t>
            </a:r>
            <a:r>
              <a:rPr lang="uk-UA" i="1" u="sng" dirty="0" smtClean="0"/>
              <a:t>е</a:t>
            </a:r>
            <a:r>
              <a:rPr lang="en-US" i="1" u="sng" dirty="0" smtClean="0"/>
              <a:t>]</a:t>
            </a:r>
            <a:r>
              <a:rPr lang="uk-UA" i="1" u="sng" dirty="0" smtClean="0"/>
              <a:t> з </a:t>
            </a:r>
            <a:r>
              <a:rPr lang="en-US" i="1" u="sng" dirty="0" smtClean="0"/>
              <a:t>[</a:t>
            </a:r>
            <a:r>
              <a:rPr lang="uk-UA" i="1" u="sng" dirty="0" smtClean="0"/>
              <a:t>и</a:t>
            </a:r>
            <a:r>
              <a:rPr lang="en-US" i="1" u="sng" dirty="0" smtClean="0"/>
              <a:t>]</a:t>
            </a:r>
            <a:r>
              <a:rPr lang="uk-UA" i="1" u="sng" dirty="0" smtClean="0"/>
              <a:t>. Літера и пишеться перед р, л, якщо далі йде наголошений суфікс 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Задерти – задирати.</a:t>
            </a:r>
          </a:p>
          <a:p>
            <a:r>
              <a:rPr lang="uk-UA" dirty="0" smtClean="0"/>
              <a:t>Терти – витирати.</a:t>
            </a:r>
          </a:p>
          <a:p>
            <a:r>
              <a:rPr lang="uk-UA" dirty="0" smtClean="0"/>
              <a:t>Завмерти – завмирати.</a:t>
            </a:r>
          </a:p>
          <a:p>
            <a:endParaRPr lang="uk-UA" dirty="0" smtClean="0"/>
          </a:p>
          <a:p>
            <a:pPr>
              <a:buNone/>
            </a:pPr>
            <a:r>
              <a:rPr lang="uk-UA" i="1" u="sng" dirty="0" smtClean="0"/>
              <a:t>Чергування </a:t>
            </a:r>
            <a:r>
              <a:rPr lang="en-US" i="1" u="sng" dirty="0" smtClean="0"/>
              <a:t>[</a:t>
            </a:r>
            <a:r>
              <a:rPr lang="uk-UA" i="1" u="sng" dirty="0" smtClean="0"/>
              <a:t>е</a:t>
            </a:r>
            <a:r>
              <a:rPr lang="en-US" i="1" u="sng" dirty="0" smtClean="0"/>
              <a:t>]</a:t>
            </a:r>
            <a:r>
              <a:rPr lang="uk-UA" i="1" u="sng" dirty="0" smtClean="0"/>
              <a:t> з </a:t>
            </a:r>
            <a:r>
              <a:rPr lang="en-US" i="1" u="sng" dirty="0" smtClean="0"/>
              <a:t>[</a:t>
            </a:r>
            <a:r>
              <a:rPr lang="uk-UA" i="1" u="sng" dirty="0" smtClean="0"/>
              <a:t>и</a:t>
            </a:r>
            <a:r>
              <a:rPr lang="en-US" i="1" u="sng" dirty="0" smtClean="0"/>
              <a:t>]</a:t>
            </a:r>
            <a:r>
              <a:rPr lang="uk-UA" i="1" u="sng" dirty="0" smtClean="0"/>
              <a:t> перед наголошеним </a:t>
            </a:r>
            <a:r>
              <a:rPr lang="en-US" i="1" u="sng" dirty="0" smtClean="0"/>
              <a:t>[</a:t>
            </a:r>
            <a:r>
              <a:rPr lang="uk-UA" i="1" u="sng" dirty="0" smtClean="0"/>
              <a:t>а</a:t>
            </a:r>
            <a:r>
              <a:rPr lang="en-US" i="1" u="sng" dirty="0" smtClean="0"/>
              <a:t>]</a:t>
            </a:r>
            <a:r>
              <a:rPr lang="uk-UA" i="1" u="sng" dirty="0" smtClean="0"/>
              <a:t>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uk-UA" sz="2800" u="sng" dirty="0" smtClean="0"/>
              <a:t>Запишіть дієслова та змініть їх, щоб відбулося чергування приголосних звуків. Запишіть їх парами</a:t>
            </a:r>
            <a:endParaRPr lang="uk-UA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3614734" cy="4268799"/>
          </a:xfrm>
        </p:spPr>
        <p:txBody>
          <a:bodyPr>
            <a:normAutofit/>
          </a:bodyPr>
          <a:lstStyle/>
          <a:p>
            <a:r>
              <a:rPr lang="uk-UA" dirty="0" smtClean="0"/>
              <a:t>Садити</a:t>
            </a:r>
          </a:p>
          <a:p>
            <a:r>
              <a:rPr lang="uk-UA" dirty="0" smtClean="0"/>
              <a:t>Світити</a:t>
            </a:r>
          </a:p>
          <a:p>
            <a:r>
              <a:rPr lang="uk-UA" dirty="0" smtClean="0"/>
              <a:t>Косити</a:t>
            </a:r>
          </a:p>
          <a:p>
            <a:r>
              <a:rPr lang="uk-UA" dirty="0" smtClean="0"/>
              <a:t>Мазати</a:t>
            </a:r>
          </a:p>
          <a:p>
            <a:r>
              <a:rPr lang="uk-UA" dirty="0" smtClean="0"/>
              <a:t>Скакати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2000241"/>
            <a:ext cx="361473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Мостити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Ловити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Робити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Ліпити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Гриміти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 98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Спишіть, уставляючи пропущені букви.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Подруга — </a:t>
            </a:r>
            <a:r>
              <a:rPr lang="uk-UA" dirty="0" err="1" smtClean="0">
                <a:latin typeface="Segoe UI Semibold" pitchFamily="34" charset="0"/>
                <a:cs typeface="Segoe UI Semibold" pitchFamily="34" charset="0"/>
              </a:rPr>
              <a:t>подру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..і, тривога —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триво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бік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на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бо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рух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у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ру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яблуко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на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яблу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горіх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на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горі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поріг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на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поро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, черепаха — черепа..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і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;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лягти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ля..у, ля..те; 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запрягти — </a:t>
            </a:r>
            <a:r>
              <a:rPr lang="uk-UA" dirty="0" err="1" smtClean="0">
                <a:latin typeface="Segoe UI Semibold" pitchFamily="34" charset="0"/>
                <a:cs typeface="Segoe UI Semibold" pitchFamily="34" charset="0"/>
              </a:rPr>
              <a:t>запря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..и, пекти —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пе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уть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водити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во..у,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возити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во..у,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лагодити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лаго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..у, нагороди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ти — </a:t>
            </a:r>
            <a:r>
              <a:rPr lang="uk-UA" dirty="0" err="1" smtClean="0">
                <a:latin typeface="Segoe UI Semibold" pitchFamily="34" charset="0"/>
                <a:cs typeface="Segoe UI Semibold" pitchFamily="34" charset="0"/>
              </a:rPr>
              <a:t>нагоро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..у; скрипіти — 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скрип..ять, </a:t>
            </a:r>
            <a:r>
              <a:rPr lang="ru-RU" dirty="0" err="1" smtClean="0">
                <a:latin typeface="Segoe UI Semibold" pitchFamily="34" charset="0"/>
                <a:cs typeface="Segoe UI Semibold" pitchFamily="34" charset="0"/>
              </a:rPr>
              <a:t>купити</a:t>
            </a:r>
            <a:r>
              <a:rPr lang="ru-RU" dirty="0" smtClean="0">
                <a:latin typeface="Segoe UI Semibold" pitchFamily="34" charset="0"/>
                <a:cs typeface="Segoe UI Semibold" pitchFamily="34" charset="0"/>
              </a:rPr>
              <a:t> — куп..ять, 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трубити — труб..ять, розграфити — </a:t>
            </a:r>
            <a:r>
              <a:rPr lang="uk-UA" dirty="0" err="1" smtClean="0">
                <a:latin typeface="Segoe UI Semibold" pitchFamily="34" charset="0"/>
                <a:cs typeface="Segoe UI Semibold" pitchFamily="34" charset="0"/>
              </a:rPr>
              <a:t>розграф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..ять, зліпити — </a:t>
            </a:r>
            <a:r>
              <a:rPr lang="uk-UA" dirty="0" err="1" smtClean="0">
                <a:latin typeface="Segoe UI Semibold" pitchFamily="34" charset="0"/>
                <a:cs typeface="Segoe UI Semibold" pitchFamily="34" charset="0"/>
              </a:rPr>
              <a:t>зліп</a:t>
            </a:r>
            <a:r>
              <a:rPr lang="uk-UA" dirty="0" smtClean="0">
                <a:latin typeface="Segoe UI Semibold" pitchFamily="34" charset="0"/>
                <a:cs typeface="Segoe UI Semibold" pitchFamily="34" charset="0"/>
              </a:rPr>
              <a:t>..ять.</a:t>
            </a:r>
            <a:endParaRPr lang="uk-UA" dirty="0">
              <a:latin typeface="Segoe UI Semibold" pitchFamily="34" charset="0"/>
              <a:cs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64" t="30936" r="25140" b="32760"/>
          <a:stretch>
            <a:fillRect/>
          </a:stretch>
        </p:blipFill>
        <p:spPr bwMode="auto">
          <a:xfrm>
            <a:off x="714348" y="2000240"/>
            <a:ext cx="75662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64" t="29358" r="25140" b="43809"/>
          <a:stretch>
            <a:fillRect/>
          </a:stretch>
        </p:blipFill>
        <p:spPr bwMode="auto">
          <a:xfrm>
            <a:off x="642910" y="2214554"/>
            <a:ext cx="8286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Основні історичні чергування голосних та приголосних звуків при словозміні та словотворенні</a:t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/>
              <a:t>Питання до уроку</a:t>
            </a:r>
            <a:endParaRPr lang="uk-UA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1. Що таке чергування?</a:t>
            </a:r>
          </a:p>
          <a:p>
            <a:r>
              <a:rPr lang="uk-UA" dirty="0" smtClean="0"/>
              <a:t>Де саме (у яких частинах слова) можуть відбуватися чергування?</a:t>
            </a:r>
          </a:p>
          <a:p>
            <a:r>
              <a:rPr lang="uk-UA" dirty="0" smtClean="0"/>
              <a:t>2. Які є типи чергувань?</a:t>
            </a:r>
          </a:p>
          <a:p>
            <a:r>
              <a:rPr lang="uk-UA" dirty="0" smtClean="0"/>
              <a:t>3. Яка різниця між позиційними та історичними чергуваннями?</a:t>
            </a:r>
          </a:p>
          <a:p>
            <a:r>
              <a:rPr lang="uk-UA" dirty="0" smtClean="0"/>
              <a:t>4. Які звуки (голосні чи приголосні) можуть чергуватися?</a:t>
            </a:r>
          </a:p>
          <a:p>
            <a:r>
              <a:rPr lang="uk-UA" dirty="0" smtClean="0"/>
              <a:t>Які є найпоширеніші чергування?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Параграф 13 (с.71 – 75)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83" t="8839" r="24294" b="31182"/>
          <a:stretch>
            <a:fillRect/>
          </a:stretch>
        </p:blipFill>
        <p:spPr bwMode="auto">
          <a:xfrm>
            <a:off x="1214414" y="1785926"/>
            <a:ext cx="7000924" cy="34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Чергування</a:t>
            </a:r>
            <a:r>
              <a:rPr lang="uk-UA" dirty="0" smtClean="0"/>
              <a:t> – це постійні звукові зміни в межах однієї і тієї самої морфеми</a:t>
            </a:r>
            <a:endParaRPr lang="ru-RU" dirty="0" smtClean="0"/>
          </a:p>
          <a:p>
            <a:r>
              <a:rPr lang="uk-UA" dirty="0" smtClean="0"/>
              <a:t>У коренях: солі – сіль, ношу – ніс – несу, ломити – ламати.</a:t>
            </a:r>
            <a:endParaRPr lang="ru-RU" dirty="0" smtClean="0"/>
          </a:p>
          <a:p>
            <a:r>
              <a:rPr lang="uk-UA" dirty="0" smtClean="0"/>
              <a:t>У суфіксах: палець – пальця, ріжок – ріжка, пастушок – пастушка</a:t>
            </a:r>
            <a:r>
              <a:rPr lang="ru-RU" dirty="0" smtClean="0"/>
              <a:t>.</a:t>
            </a:r>
          </a:p>
          <a:p>
            <a:r>
              <a:rPr lang="uk-UA" dirty="0" smtClean="0"/>
              <a:t>У закінченні: на зеленому – на зеленім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32515" r="28692" b="23290"/>
          <a:stretch>
            <a:fillRect/>
          </a:stretch>
        </p:blipFill>
        <p:spPr bwMode="auto">
          <a:xfrm>
            <a:off x="1142976" y="0"/>
            <a:ext cx="716421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9570" t="23958" r="30078" b="12500"/>
          <a:stretch>
            <a:fillRect/>
          </a:stretch>
        </p:blipFill>
        <p:spPr bwMode="auto">
          <a:xfrm>
            <a:off x="1071538" y="2669514"/>
            <a:ext cx="7072362" cy="41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/>
              <a:t>Типи чергувань</a:t>
            </a:r>
            <a:endParaRPr lang="uk-UA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98" t="40407" r="9159" b="32760"/>
          <a:stretch>
            <a:fillRect/>
          </a:stretch>
        </p:blipFill>
        <p:spPr bwMode="auto">
          <a:xfrm>
            <a:off x="50363" y="2357430"/>
            <a:ext cx="9093637" cy="17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390</Words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Основні історичні чергування голосних та приголосних звуків при словозміні та словотворенні  </vt:lpstr>
      <vt:lpstr>Питання до уроку</vt:lpstr>
      <vt:lpstr>Параграф 13 (с.71 – 75)</vt:lpstr>
      <vt:lpstr>Слайд 7</vt:lpstr>
      <vt:lpstr>Слайд 8</vt:lpstr>
      <vt:lpstr>Типи чергувань</vt:lpstr>
      <vt:lpstr>Історичні чергування</vt:lpstr>
      <vt:lpstr>Вправа 91. Напишіть у чаті, у яких виділених словах чергування не відбувається.</vt:lpstr>
      <vt:lpstr>Слайд 12</vt:lpstr>
      <vt:lpstr>Слайд 13</vt:lpstr>
      <vt:lpstr>Якою частиною мови є записані слова?</vt:lpstr>
      <vt:lpstr>Слайд 15</vt:lpstr>
      <vt:lpstr>Слайд 16</vt:lpstr>
      <vt:lpstr>Запишіть дієслова та змініть їх, щоб відбулося чергування приголосних звуків. Запишіть їх парами</vt:lpstr>
      <vt:lpstr>Вправа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Відвідування ДН (21 січня)</dc:title>
  <dc:creator>Professional</dc:creator>
  <cp:lastModifiedBy>User Windows</cp:lastModifiedBy>
  <cp:revision>16</cp:revision>
  <dcterms:created xsi:type="dcterms:W3CDTF">2021-09-28T02:33:25Z</dcterms:created>
  <dcterms:modified xsi:type="dcterms:W3CDTF">2022-10-11T04:47:18Z</dcterms:modified>
</cp:coreProperties>
</file>